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5" r:id="rId2"/>
    <p:sldId id="486" r:id="rId3"/>
    <p:sldId id="512" r:id="rId4"/>
    <p:sldId id="513" r:id="rId5"/>
    <p:sldId id="514" r:id="rId6"/>
    <p:sldId id="435" r:id="rId7"/>
    <p:sldId id="502" r:id="rId8"/>
    <p:sldId id="489" r:id="rId9"/>
    <p:sldId id="503" r:id="rId10"/>
    <p:sldId id="490" r:id="rId11"/>
    <p:sldId id="491" r:id="rId12"/>
    <p:sldId id="504" r:id="rId13"/>
    <p:sldId id="505" r:id="rId14"/>
    <p:sldId id="506" r:id="rId15"/>
    <p:sldId id="492" r:id="rId16"/>
    <p:sldId id="507" r:id="rId17"/>
    <p:sldId id="493" r:id="rId18"/>
    <p:sldId id="496" r:id="rId19"/>
    <p:sldId id="508" r:id="rId20"/>
    <p:sldId id="494" r:id="rId21"/>
    <p:sldId id="509" r:id="rId22"/>
    <p:sldId id="510" r:id="rId23"/>
    <p:sldId id="495" r:id="rId24"/>
    <p:sldId id="497" r:id="rId25"/>
    <p:sldId id="498" r:id="rId26"/>
    <p:sldId id="511" r:id="rId27"/>
    <p:sldId id="291" r:id="rId2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tchell Barak" initials="MB" lastIdx="2" clrIdx="0">
    <p:extLst>
      <p:ext uri="{19B8F6BF-5375-455C-9EA6-DF929625EA0E}">
        <p15:presenceInfo xmlns:p15="http://schemas.microsoft.com/office/powerpoint/2012/main" userId="a82c30c97b83e75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723"/>
    <a:srgbClr val="2E75B6"/>
    <a:srgbClr val="FFC000"/>
    <a:srgbClr val="7F7F7F"/>
    <a:srgbClr val="5B9BD5"/>
    <a:srgbClr val="F58F21"/>
    <a:srgbClr val="70AD47"/>
    <a:srgbClr val="C55A11"/>
    <a:srgbClr val="FFD966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2" d="100"/>
        <a:sy n="102" d="100"/>
      </p:scale>
      <p:origin x="0" y="-141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4334749731127535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OPTIMISTIC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71</c:v>
                </c:pt>
                <c:pt idx="1">
                  <c:v>58</c:v>
                </c:pt>
                <c:pt idx="2">
                  <c:v>57</c:v>
                </c:pt>
                <c:pt idx="3">
                  <c:v>65</c:v>
                </c:pt>
                <c:pt idx="4">
                  <c:v>55</c:v>
                </c:pt>
                <c:pt idx="5">
                  <c:v>57</c:v>
                </c:pt>
                <c:pt idx="6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PESSIMISTIC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22</c:v>
                </c:pt>
                <c:pt idx="1">
                  <c:v>34</c:v>
                </c:pt>
                <c:pt idx="2">
                  <c:v>30</c:v>
                </c:pt>
                <c:pt idx="3">
                  <c:v>22</c:v>
                </c:pt>
                <c:pt idx="4">
                  <c:v>35</c:v>
                </c:pt>
                <c:pt idx="5">
                  <c:v>28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A5A5A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7</c:v>
                </c:pt>
                <c:pt idx="1">
                  <c:v>8</c:v>
                </c:pt>
                <c:pt idx="2">
                  <c:v>12</c:v>
                </c:pt>
                <c:pt idx="3">
                  <c:v>14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5-4B90-BF54-A6D406ED39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482892084141664"/>
          <c:y val="5.4198864883913386E-2"/>
          <c:w val="0.45755458556810835"/>
          <c:h val="7.09404284428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618357487922701E-3"/>
          <c:y val="6.2002511254659283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2E75B6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46</c:v>
                </c:pt>
                <c:pt idx="1">
                  <c:v>48</c:v>
                </c:pt>
                <c:pt idx="2">
                  <c:v>56</c:v>
                </c:pt>
                <c:pt idx="3">
                  <c:v>52</c:v>
                </c:pt>
                <c:pt idx="4">
                  <c:v>53</c:v>
                </c:pt>
                <c:pt idx="5">
                  <c:v>58</c:v>
                </c:pt>
                <c:pt idx="6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FINANCES</c:v>
                </c:pt>
              </c:strCache>
            </c:strRef>
          </c:tx>
          <c:spPr>
            <a:solidFill>
              <a:srgbClr val="38572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385723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54</c:v>
                </c:pt>
                <c:pt idx="1">
                  <c:v>52</c:v>
                </c:pt>
                <c:pt idx="2">
                  <c:v>44</c:v>
                </c:pt>
                <c:pt idx="3">
                  <c:v>48</c:v>
                </c:pt>
                <c:pt idx="4">
                  <c:v>47</c:v>
                </c:pt>
                <c:pt idx="5">
                  <c:v>42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968228156263076"/>
          <c:y val="5.0562999627075271E-2"/>
          <c:w val="0.25066700901517747"/>
          <c:h val="7.09404284428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618357487922701E-3"/>
          <c:y val="6.2002511254659283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385723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34</c:v>
                </c:pt>
                <c:pt idx="1">
                  <c:v>49</c:v>
                </c:pt>
                <c:pt idx="2">
                  <c:v>19</c:v>
                </c:pt>
                <c:pt idx="3">
                  <c:v>22</c:v>
                </c:pt>
                <c:pt idx="4">
                  <c:v>22</c:v>
                </c:pt>
                <c:pt idx="5">
                  <c:v>18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LESS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13</c:v>
                </c:pt>
                <c:pt idx="1">
                  <c:v>16</c:v>
                </c:pt>
                <c:pt idx="2">
                  <c:v>12</c:v>
                </c:pt>
                <c:pt idx="3">
                  <c:v>9</c:v>
                </c:pt>
                <c:pt idx="4">
                  <c:v>6</c:v>
                </c:pt>
                <c:pt idx="5">
                  <c:v>11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968228156263076"/>
          <c:y val="5.0562999627075271E-2"/>
          <c:w val="0.58982625813077716"/>
          <c:h val="7.09404284428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618357487922701E-3"/>
          <c:y val="6.2002511254659283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385723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34</c:v>
                </c:pt>
                <c:pt idx="1">
                  <c:v>49</c:v>
                </c:pt>
                <c:pt idx="2">
                  <c:v>19</c:v>
                </c:pt>
                <c:pt idx="3">
                  <c:v>22</c:v>
                </c:pt>
                <c:pt idx="4">
                  <c:v>22</c:v>
                </c:pt>
                <c:pt idx="5">
                  <c:v>18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LESS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13</c:v>
                </c:pt>
                <c:pt idx="1">
                  <c:v>16</c:v>
                </c:pt>
                <c:pt idx="2">
                  <c:v>12</c:v>
                </c:pt>
                <c:pt idx="3">
                  <c:v>9</c:v>
                </c:pt>
                <c:pt idx="4">
                  <c:v>6</c:v>
                </c:pt>
                <c:pt idx="5">
                  <c:v>11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ABOUT THE SAME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37</c:v>
                </c:pt>
                <c:pt idx="1">
                  <c:v>27</c:v>
                </c:pt>
                <c:pt idx="2">
                  <c:v>35</c:v>
                </c:pt>
                <c:pt idx="3">
                  <c:v>51</c:v>
                </c:pt>
                <c:pt idx="4">
                  <c:v>48</c:v>
                </c:pt>
                <c:pt idx="5">
                  <c:v>36</c:v>
                </c:pt>
                <c:pt idx="6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5-472F-A885-96C3E1BCBA4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DON’T BELIEVE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16</c:v>
                </c:pt>
                <c:pt idx="1">
                  <c:v>8</c:v>
                </c:pt>
                <c:pt idx="2">
                  <c:v>34</c:v>
                </c:pt>
                <c:pt idx="3">
                  <c:v>19</c:v>
                </c:pt>
                <c:pt idx="4">
                  <c:v>24</c:v>
                </c:pt>
                <c:pt idx="5">
                  <c:v>35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85-472F-A885-96C3E1BCBA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968228156263076"/>
          <c:y val="5.0562999627075271E-2"/>
          <c:w val="0.58982625813077716"/>
          <c:h val="7.09404284428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2056451388653426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67</c:v>
                </c:pt>
                <c:pt idx="1">
                  <c:v>59</c:v>
                </c:pt>
                <c:pt idx="2">
                  <c:v>55</c:v>
                </c:pt>
                <c:pt idx="3">
                  <c:v>41</c:v>
                </c:pt>
                <c:pt idx="4">
                  <c:v>58</c:v>
                </c:pt>
                <c:pt idx="5">
                  <c:v>67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OPPOSE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</c:v>
                </c:pt>
                <c:pt idx="1">
                  <c:v>29</c:v>
                </c:pt>
                <c:pt idx="2">
                  <c:v>29</c:v>
                </c:pt>
                <c:pt idx="3">
                  <c:v>38</c:v>
                </c:pt>
                <c:pt idx="4">
                  <c:v>33</c:v>
                </c:pt>
                <c:pt idx="5">
                  <c:v>23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173713340180303"/>
          <c:y val="4.1039051996629196E-2"/>
          <c:w val="0.34388622617824943"/>
          <c:h val="6.58904528983095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2056451388653426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IL HEBREW</c:v>
                </c:pt>
                <c:pt idx="1">
                  <c:v>IL ARABIC</c:v>
                </c:pt>
                <c:pt idx="2">
                  <c:v> 18 - 24</c:v>
                </c:pt>
                <c:pt idx="3">
                  <c:v> 25 - 34</c:v>
                </c:pt>
                <c:pt idx="4">
                  <c:v> 35 - 39</c:v>
                </c:pt>
                <c:pt idx="5">
                  <c:v> 40 +</c:v>
                </c:pt>
                <c:pt idx="6">
                  <c:v>SECULAR</c:v>
                </c:pt>
                <c:pt idx="7">
                  <c:v>TRADITIONAL</c:v>
                </c:pt>
                <c:pt idx="8">
                  <c:v>RELIGIOUS</c:v>
                </c:pt>
                <c:pt idx="9">
                  <c:v>ULTRA-ORTHO</c:v>
                </c:pt>
                <c:pt idx="10">
                  <c:v>LEFT</c:v>
                </c:pt>
                <c:pt idx="11">
                  <c:v>RIGHT</c:v>
                </c:pt>
                <c:pt idx="12">
                  <c:v>ASHKENAZI</c:v>
                </c:pt>
                <c:pt idx="13">
                  <c:v>SEPHARDI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68</c:v>
                </c:pt>
                <c:pt idx="1">
                  <c:v>60</c:v>
                </c:pt>
                <c:pt idx="2">
                  <c:v>73</c:v>
                </c:pt>
                <c:pt idx="3">
                  <c:v>65</c:v>
                </c:pt>
                <c:pt idx="4">
                  <c:v>83</c:v>
                </c:pt>
                <c:pt idx="5">
                  <c:v>66</c:v>
                </c:pt>
                <c:pt idx="6">
                  <c:v>67</c:v>
                </c:pt>
                <c:pt idx="7">
                  <c:v>80</c:v>
                </c:pt>
                <c:pt idx="8">
                  <c:v>77</c:v>
                </c:pt>
                <c:pt idx="9">
                  <c:v>75</c:v>
                </c:pt>
                <c:pt idx="10">
                  <c:v>58</c:v>
                </c:pt>
                <c:pt idx="11">
                  <c:v>81</c:v>
                </c:pt>
                <c:pt idx="12">
                  <c:v>65</c:v>
                </c:pt>
                <c:pt idx="1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OPPOSE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IL HEBREW</c:v>
                </c:pt>
                <c:pt idx="1">
                  <c:v>IL ARABIC</c:v>
                </c:pt>
                <c:pt idx="2">
                  <c:v> 18 - 24</c:v>
                </c:pt>
                <c:pt idx="3">
                  <c:v> 25 - 34</c:v>
                </c:pt>
                <c:pt idx="4">
                  <c:v> 35 - 39</c:v>
                </c:pt>
                <c:pt idx="5">
                  <c:v> 40 +</c:v>
                </c:pt>
                <c:pt idx="6">
                  <c:v>SECULAR</c:v>
                </c:pt>
                <c:pt idx="7">
                  <c:v>TRADITIONAL</c:v>
                </c:pt>
                <c:pt idx="8">
                  <c:v>RELIGIOUS</c:v>
                </c:pt>
                <c:pt idx="9">
                  <c:v>ULTRA-ORTHO</c:v>
                </c:pt>
                <c:pt idx="10">
                  <c:v>LEFT</c:v>
                </c:pt>
                <c:pt idx="11">
                  <c:v>RIGHT</c:v>
                </c:pt>
                <c:pt idx="12">
                  <c:v>ASHKENAZI</c:v>
                </c:pt>
                <c:pt idx="13">
                  <c:v>SEPHARDI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23</c:v>
                </c:pt>
                <c:pt idx="1">
                  <c:v>32</c:v>
                </c:pt>
                <c:pt idx="2">
                  <c:v>20</c:v>
                </c:pt>
                <c:pt idx="3">
                  <c:v>24</c:v>
                </c:pt>
                <c:pt idx="4">
                  <c:v>15</c:v>
                </c:pt>
                <c:pt idx="5">
                  <c:v>25</c:v>
                </c:pt>
                <c:pt idx="6">
                  <c:v>26</c:v>
                </c:pt>
                <c:pt idx="7">
                  <c:v>15</c:v>
                </c:pt>
                <c:pt idx="8">
                  <c:v>21</c:v>
                </c:pt>
                <c:pt idx="9">
                  <c:v>13</c:v>
                </c:pt>
                <c:pt idx="10">
                  <c:v>33</c:v>
                </c:pt>
                <c:pt idx="11">
                  <c:v>13</c:v>
                </c:pt>
                <c:pt idx="12">
                  <c:v>28</c:v>
                </c:pt>
                <c:pt idx="1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2.0232618385228253E-2"/>
          <c:w val="0.28712294115409487"/>
          <c:h val="6.58904528983095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2056451388653426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DOING EVERYTHING THEY CAN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49</c:v>
                </c:pt>
                <c:pt idx="1">
                  <c:v>56</c:v>
                </c:pt>
                <c:pt idx="2">
                  <c:v>41</c:v>
                </c:pt>
                <c:pt idx="3">
                  <c:v>39</c:v>
                </c:pt>
                <c:pt idx="4">
                  <c:v>57</c:v>
                </c:pt>
                <c:pt idx="5">
                  <c:v>53</c:v>
                </c:pt>
                <c:pt idx="6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DOING ENOUGH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32</c:v>
                </c:pt>
                <c:pt idx="1">
                  <c:v>27</c:v>
                </c:pt>
                <c:pt idx="2">
                  <c:v>36</c:v>
                </c:pt>
                <c:pt idx="3">
                  <c:v>46</c:v>
                </c:pt>
                <c:pt idx="4">
                  <c:v>31</c:v>
                </c:pt>
                <c:pt idx="5">
                  <c:v>31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43278557571611"/>
          <c:y val="0.93051404839565821"/>
          <c:w val="0.67792337099166955"/>
          <c:h val="6.1567093493578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2056451388653426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DOING EVERYTHING THEY CAN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IL HEBREW</c:v>
                </c:pt>
                <c:pt idx="1">
                  <c:v>IL ARABIC</c:v>
                </c:pt>
                <c:pt idx="2">
                  <c:v>IL MEN</c:v>
                </c:pt>
                <c:pt idx="3">
                  <c:v>IL WOMEN</c:v>
                </c:pt>
                <c:pt idx="4">
                  <c:v> 18 - 24</c:v>
                </c:pt>
                <c:pt idx="5">
                  <c:v> 25 - 39</c:v>
                </c:pt>
                <c:pt idx="6">
                  <c:v> 40 - 49</c:v>
                </c:pt>
                <c:pt idx="7">
                  <c:v> 50 - 59</c:v>
                </c:pt>
                <c:pt idx="8">
                  <c:v> 60 +</c:v>
                </c:pt>
                <c:pt idx="9">
                  <c:v>LEFT</c:v>
                </c:pt>
                <c:pt idx="10">
                  <c:v>RIGHT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50</c:v>
                </c:pt>
                <c:pt idx="1">
                  <c:v>42</c:v>
                </c:pt>
                <c:pt idx="2">
                  <c:v>53</c:v>
                </c:pt>
                <c:pt idx="3">
                  <c:v>46</c:v>
                </c:pt>
                <c:pt idx="4">
                  <c:v>59</c:v>
                </c:pt>
                <c:pt idx="5">
                  <c:v>43</c:v>
                </c:pt>
                <c:pt idx="6">
                  <c:v>54</c:v>
                </c:pt>
                <c:pt idx="7">
                  <c:v>46</c:v>
                </c:pt>
                <c:pt idx="8">
                  <c:v>53</c:v>
                </c:pt>
                <c:pt idx="9">
                  <c:v>42</c:v>
                </c:pt>
                <c:pt idx="1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DOING ENOUGH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IL HEBREW</c:v>
                </c:pt>
                <c:pt idx="1">
                  <c:v>IL ARABIC</c:v>
                </c:pt>
                <c:pt idx="2">
                  <c:v>IL MEN</c:v>
                </c:pt>
                <c:pt idx="3">
                  <c:v>IL WOMEN</c:v>
                </c:pt>
                <c:pt idx="4">
                  <c:v> 18 - 24</c:v>
                </c:pt>
                <c:pt idx="5">
                  <c:v> 25 - 39</c:v>
                </c:pt>
                <c:pt idx="6">
                  <c:v> 40 - 49</c:v>
                </c:pt>
                <c:pt idx="7">
                  <c:v> 50 - 59</c:v>
                </c:pt>
                <c:pt idx="8">
                  <c:v> 60 +</c:v>
                </c:pt>
                <c:pt idx="9">
                  <c:v>LEFT</c:v>
                </c:pt>
                <c:pt idx="10">
                  <c:v>RIGHT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42</c:v>
                </c:pt>
                <c:pt idx="1">
                  <c:v>38</c:v>
                </c:pt>
                <c:pt idx="2">
                  <c:v>28</c:v>
                </c:pt>
                <c:pt idx="3">
                  <c:v>33</c:v>
                </c:pt>
                <c:pt idx="4">
                  <c:v>26</c:v>
                </c:pt>
                <c:pt idx="5">
                  <c:v>35</c:v>
                </c:pt>
                <c:pt idx="6">
                  <c:v>27</c:v>
                </c:pt>
                <c:pt idx="7">
                  <c:v>35</c:v>
                </c:pt>
                <c:pt idx="8">
                  <c:v>30</c:v>
                </c:pt>
                <c:pt idx="9">
                  <c:v>40</c:v>
                </c:pt>
                <c:pt idx="1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43278557571611"/>
          <c:y val="0.93051404839565821"/>
          <c:w val="0.67792337099166955"/>
          <c:h val="6.1567093493578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2056451388653426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DOING EVERYTHING THEY CAN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PA MEN</c:v>
                </c:pt>
                <c:pt idx="1">
                  <c:v>PA WOMEN</c:v>
                </c:pt>
                <c:pt idx="3">
                  <c:v> 18 - 24</c:v>
                </c:pt>
                <c:pt idx="4">
                  <c:v> 25 - 34</c:v>
                </c:pt>
                <c:pt idx="5">
                  <c:v> 35 - 39</c:v>
                </c:pt>
                <c:pt idx="6">
                  <c:v> 40 - 49</c:v>
                </c:pt>
                <c:pt idx="7">
                  <c:v> 50 - 59</c:v>
                </c:pt>
                <c:pt idx="8">
                  <c:v> 60 +</c:v>
                </c:pt>
                <c:pt idx="10">
                  <c:v>WORKING</c:v>
                </c:pt>
                <c:pt idx="11">
                  <c:v>NOT-WORK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64</c:v>
                </c:pt>
                <c:pt idx="1">
                  <c:v>48</c:v>
                </c:pt>
                <c:pt idx="3">
                  <c:v>65</c:v>
                </c:pt>
                <c:pt idx="4">
                  <c:v>63</c:v>
                </c:pt>
                <c:pt idx="5">
                  <c:v>47</c:v>
                </c:pt>
                <c:pt idx="6">
                  <c:v>46</c:v>
                </c:pt>
                <c:pt idx="7">
                  <c:v>59</c:v>
                </c:pt>
                <c:pt idx="8">
                  <c:v>49</c:v>
                </c:pt>
                <c:pt idx="10">
                  <c:v>51</c:v>
                </c:pt>
                <c:pt idx="1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DOING ENOUGH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PA MEN</c:v>
                </c:pt>
                <c:pt idx="1">
                  <c:v>PA WOMEN</c:v>
                </c:pt>
                <c:pt idx="3">
                  <c:v> 18 - 24</c:v>
                </c:pt>
                <c:pt idx="4">
                  <c:v> 25 - 34</c:v>
                </c:pt>
                <c:pt idx="5">
                  <c:v> 35 - 39</c:v>
                </c:pt>
                <c:pt idx="6">
                  <c:v> 40 - 49</c:v>
                </c:pt>
                <c:pt idx="7">
                  <c:v> 50 - 59</c:v>
                </c:pt>
                <c:pt idx="8">
                  <c:v> 60 +</c:v>
                </c:pt>
                <c:pt idx="10">
                  <c:v>WORKING</c:v>
                </c:pt>
                <c:pt idx="11">
                  <c:v>NOT-WORK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24</c:v>
                </c:pt>
                <c:pt idx="1">
                  <c:v>30</c:v>
                </c:pt>
                <c:pt idx="3">
                  <c:v>23</c:v>
                </c:pt>
                <c:pt idx="4">
                  <c:v>27</c:v>
                </c:pt>
                <c:pt idx="5">
                  <c:v>37</c:v>
                </c:pt>
                <c:pt idx="6">
                  <c:v>30</c:v>
                </c:pt>
                <c:pt idx="7">
                  <c:v>20</c:v>
                </c:pt>
                <c:pt idx="8">
                  <c:v>28</c:v>
                </c:pt>
                <c:pt idx="10">
                  <c:v>35</c:v>
                </c:pt>
                <c:pt idx="1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43278557571611"/>
          <c:y val="0.93051404839565821"/>
          <c:w val="0.67792337099166955"/>
          <c:h val="6.1567093493578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2056451388653426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PREPARED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55</c:v>
                </c:pt>
                <c:pt idx="1">
                  <c:v>54</c:v>
                </c:pt>
                <c:pt idx="2">
                  <c:v>41</c:v>
                </c:pt>
                <c:pt idx="3">
                  <c:v>25</c:v>
                </c:pt>
                <c:pt idx="4">
                  <c:v>23</c:v>
                </c:pt>
                <c:pt idx="5">
                  <c:v>24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UNPREPARED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41</c:v>
                </c:pt>
                <c:pt idx="1">
                  <c:v>40</c:v>
                </c:pt>
                <c:pt idx="2">
                  <c:v>51</c:v>
                </c:pt>
                <c:pt idx="3">
                  <c:v>70</c:v>
                </c:pt>
                <c:pt idx="4">
                  <c:v>72</c:v>
                </c:pt>
                <c:pt idx="5">
                  <c:v>71</c:v>
                </c:pt>
                <c:pt idx="6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5390657689528"/>
          <c:y val="6.7809336613850052E-2"/>
          <c:w val="0.2855354901289513"/>
          <c:h val="6.1567093493578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2056451388653426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BEHIND 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36</c:v>
                </c:pt>
                <c:pt idx="1">
                  <c:v>33</c:v>
                </c:pt>
                <c:pt idx="2">
                  <c:v>30</c:v>
                </c:pt>
                <c:pt idx="3">
                  <c:v>24</c:v>
                </c:pt>
                <c:pt idx="4">
                  <c:v>37</c:v>
                </c:pt>
                <c:pt idx="5">
                  <c:v>28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YET TO COME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38</c:v>
                </c:pt>
                <c:pt idx="1">
                  <c:v>41</c:v>
                </c:pt>
                <c:pt idx="2">
                  <c:v>48</c:v>
                </c:pt>
                <c:pt idx="3">
                  <c:v>59</c:v>
                </c:pt>
                <c:pt idx="4">
                  <c:v>36</c:v>
                </c:pt>
                <c:pt idx="5">
                  <c:v>48</c:v>
                </c:pt>
                <c:pt idx="6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26</c:v>
                </c:pt>
                <c:pt idx="1">
                  <c:v>26</c:v>
                </c:pt>
                <c:pt idx="2">
                  <c:v>22</c:v>
                </c:pt>
                <c:pt idx="3">
                  <c:v>18</c:v>
                </c:pt>
                <c:pt idx="4">
                  <c:v>27</c:v>
                </c:pt>
                <c:pt idx="5">
                  <c:v>24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B-4861-9EAB-BFCD5962A1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71297881243106E-2"/>
          <c:y val="3.8647487201507229E-2"/>
          <c:w val="0.41293716002890946"/>
          <c:h val="6.1567093493578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1.3439780906213148E-2"/>
          <c:w val="0.97342995169082125"/>
          <c:h val="0.818519889285830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OPTIMISTIC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IL HEBREW</c:v>
                </c:pt>
                <c:pt idx="1">
                  <c:v>IL ARABIC</c:v>
                </c:pt>
                <c:pt idx="2">
                  <c:v>IL MEN</c:v>
                </c:pt>
                <c:pt idx="3">
                  <c:v>IL WOMEN</c:v>
                </c:pt>
                <c:pt idx="4">
                  <c:v>18-24</c:v>
                </c:pt>
                <c:pt idx="5">
                  <c:v>25-34</c:v>
                </c:pt>
                <c:pt idx="6">
                  <c:v>35-49</c:v>
                </c:pt>
                <c:pt idx="7">
                  <c:v>50+</c:v>
                </c:pt>
                <c:pt idx="8">
                  <c:v>ASHKENAZI</c:v>
                </c:pt>
                <c:pt idx="9">
                  <c:v>SEPHARDI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72</c:v>
                </c:pt>
                <c:pt idx="1">
                  <c:v>66</c:v>
                </c:pt>
                <c:pt idx="2">
                  <c:v>78</c:v>
                </c:pt>
                <c:pt idx="3">
                  <c:v>65</c:v>
                </c:pt>
                <c:pt idx="4">
                  <c:v>78</c:v>
                </c:pt>
                <c:pt idx="5">
                  <c:v>74</c:v>
                </c:pt>
                <c:pt idx="6">
                  <c:v>71</c:v>
                </c:pt>
                <c:pt idx="7">
                  <c:v>68</c:v>
                </c:pt>
                <c:pt idx="8">
                  <c:v>70</c:v>
                </c:pt>
                <c:pt idx="9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PESSIMISTIC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IL HEBREW</c:v>
                </c:pt>
                <c:pt idx="1">
                  <c:v>IL ARABIC</c:v>
                </c:pt>
                <c:pt idx="2">
                  <c:v>IL MEN</c:v>
                </c:pt>
                <c:pt idx="3">
                  <c:v>IL WOMEN</c:v>
                </c:pt>
                <c:pt idx="4">
                  <c:v>18-24</c:v>
                </c:pt>
                <c:pt idx="5">
                  <c:v>25-34</c:v>
                </c:pt>
                <c:pt idx="6">
                  <c:v>35-49</c:v>
                </c:pt>
                <c:pt idx="7">
                  <c:v>50+</c:v>
                </c:pt>
                <c:pt idx="8">
                  <c:v>ASHKENAZI</c:v>
                </c:pt>
                <c:pt idx="9">
                  <c:v>SEPHARDI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21</c:v>
                </c:pt>
                <c:pt idx="1">
                  <c:v>31</c:v>
                </c:pt>
                <c:pt idx="2">
                  <c:v>15</c:v>
                </c:pt>
                <c:pt idx="3">
                  <c:v>26</c:v>
                </c:pt>
                <c:pt idx="4">
                  <c:v>14</c:v>
                </c:pt>
                <c:pt idx="5">
                  <c:v>16</c:v>
                </c:pt>
                <c:pt idx="6">
                  <c:v>25</c:v>
                </c:pt>
                <c:pt idx="7">
                  <c:v>25</c:v>
                </c:pt>
                <c:pt idx="8">
                  <c:v>23</c:v>
                </c:pt>
                <c:pt idx="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772747156605423"/>
          <c:y val="5.6361345354671959E-3"/>
          <c:w val="0.45755458556810835"/>
          <c:h val="7.09404284428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2056451388653426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</c:v>
                </c:pt>
                <c:pt idx="1">
                  <c:v>34</c:v>
                </c:pt>
                <c:pt idx="2">
                  <c:v>28</c:v>
                </c:pt>
                <c:pt idx="3">
                  <c:v>20</c:v>
                </c:pt>
                <c:pt idx="4">
                  <c:v>24</c:v>
                </c:pt>
                <c:pt idx="5">
                  <c:v>26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WORSE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19</c:v>
                </c:pt>
                <c:pt idx="1">
                  <c:v>29</c:v>
                </c:pt>
                <c:pt idx="2">
                  <c:v>28</c:v>
                </c:pt>
                <c:pt idx="3">
                  <c:v>40</c:v>
                </c:pt>
                <c:pt idx="4">
                  <c:v>32</c:v>
                </c:pt>
                <c:pt idx="5">
                  <c:v>32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THE SAME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32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30</c:v>
                </c:pt>
                <c:pt idx="5">
                  <c:v>18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B-4861-9EAB-BFCD5962A1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71297881243106E-2"/>
          <c:y val="3.8647487201507229E-2"/>
          <c:w val="0.44296169500551563"/>
          <c:h val="6.1567093493578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4.5299709157976875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51</c:v>
                </c:pt>
                <c:pt idx="1">
                  <c:v>41</c:v>
                </c:pt>
                <c:pt idx="2">
                  <c:v>53</c:v>
                </c:pt>
                <c:pt idx="3">
                  <c:v>51</c:v>
                </c:pt>
                <c:pt idx="4">
                  <c:v>49</c:v>
                </c:pt>
                <c:pt idx="5">
                  <c:v>43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UNEMPLOYED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31</c:v>
                </c:pt>
                <c:pt idx="1">
                  <c:v>32</c:v>
                </c:pt>
                <c:pt idx="2">
                  <c:v>17</c:v>
                </c:pt>
                <c:pt idx="3">
                  <c:v>25</c:v>
                </c:pt>
                <c:pt idx="4">
                  <c:v>28</c:v>
                </c:pt>
                <c:pt idx="5">
                  <c:v>29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176746928373102E-2"/>
          <c:y val="3.1879227119219748E-2"/>
          <c:w val="0.83659838715812695"/>
          <c:h val="5.70600127686741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4334749731127535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F58F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58F21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35</c:v>
                </c:pt>
                <c:pt idx="1">
                  <c:v>36</c:v>
                </c:pt>
                <c:pt idx="2">
                  <c:v>27</c:v>
                </c:pt>
                <c:pt idx="3">
                  <c:v>20</c:v>
                </c:pt>
                <c:pt idx="4">
                  <c:v>38</c:v>
                </c:pt>
                <c:pt idx="5">
                  <c:v>36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65</c:v>
                </c:pt>
                <c:pt idx="1">
                  <c:v>64</c:v>
                </c:pt>
                <c:pt idx="2">
                  <c:v>73</c:v>
                </c:pt>
                <c:pt idx="3">
                  <c:v>80</c:v>
                </c:pt>
                <c:pt idx="4">
                  <c:v>62</c:v>
                </c:pt>
                <c:pt idx="5">
                  <c:v>64</c:v>
                </c:pt>
                <c:pt idx="6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115742325687548"/>
          <c:y val="5.4198864883913338E-2"/>
          <c:w val="0.17433489292099355"/>
          <c:h val="8.94628937872912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4334749731127535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F58F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58F21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IL HEBREW</c:v>
                </c:pt>
                <c:pt idx="1">
                  <c:v>IL ARABIC</c:v>
                </c:pt>
                <c:pt idx="2">
                  <c:v>SECULAR</c:v>
                </c:pt>
                <c:pt idx="3">
                  <c:v>TRAD</c:v>
                </c:pt>
                <c:pt idx="4">
                  <c:v>RELIGIOUS</c:v>
                </c:pt>
                <c:pt idx="5">
                  <c:v>ULTRA-ORTHO</c:v>
                </c:pt>
                <c:pt idx="6">
                  <c:v>ASHKENAZI</c:v>
                </c:pt>
                <c:pt idx="7">
                  <c:v>SEPHARDI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33</c:v>
                </c:pt>
                <c:pt idx="1">
                  <c:v>48</c:v>
                </c:pt>
                <c:pt idx="2">
                  <c:v>34</c:v>
                </c:pt>
                <c:pt idx="3">
                  <c:v>30</c:v>
                </c:pt>
                <c:pt idx="4">
                  <c:v>37</c:v>
                </c:pt>
                <c:pt idx="5">
                  <c:v>56</c:v>
                </c:pt>
                <c:pt idx="6">
                  <c:v>39</c:v>
                </c:pt>
                <c:pt idx="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IL HEBREW</c:v>
                </c:pt>
                <c:pt idx="1">
                  <c:v>IL ARABIC</c:v>
                </c:pt>
                <c:pt idx="2">
                  <c:v>SECULAR</c:v>
                </c:pt>
                <c:pt idx="3">
                  <c:v>TRAD</c:v>
                </c:pt>
                <c:pt idx="4">
                  <c:v>RELIGIOUS</c:v>
                </c:pt>
                <c:pt idx="5">
                  <c:v>ULTRA-ORTHO</c:v>
                </c:pt>
                <c:pt idx="6">
                  <c:v>ASHKENAZI</c:v>
                </c:pt>
                <c:pt idx="7">
                  <c:v>SEPHARDI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67</c:v>
                </c:pt>
                <c:pt idx="1">
                  <c:v>52</c:v>
                </c:pt>
                <c:pt idx="2">
                  <c:v>66</c:v>
                </c:pt>
                <c:pt idx="3">
                  <c:v>70</c:v>
                </c:pt>
                <c:pt idx="4">
                  <c:v>63</c:v>
                </c:pt>
                <c:pt idx="5">
                  <c:v>44</c:v>
                </c:pt>
                <c:pt idx="6">
                  <c:v>61</c:v>
                </c:pt>
                <c:pt idx="7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115742325687548"/>
          <c:y val="5.4198864883913338E-2"/>
          <c:w val="0.17433489292099355"/>
          <c:h val="8.94628937872912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618357487922701E-3"/>
          <c:y val="6.2002511254659283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LIKELY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D5702C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47</c:v>
                </c:pt>
                <c:pt idx="1">
                  <c:v>48</c:v>
                </c:pt>
                <c:pt idx="2">
                  <c:v>35</c:v>
                </c:pt>
                <c:pt idx="3">
                  <c:v>26</c:v>
                </c:pt>
                <c:pt idx="4">
                  <c:v>27</c:v>
                </c:pt>
                <c:pt idx="5">
                  <c:v>45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LIKELY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70AD47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43</c:v>
                </c:pt>
                <c:pt idx="1">
                  <c:v>39</c:v>
                </c:pt>
                <c:pt idx="2">
                  <c:v>43</c:v>
                </c:pt>
                <c:pt idx="3">
                  <c:v>61</c:v>
                </c:pt>
                <c:pt idx="4">
                  <c:v>43</c:v>
                </c:pt>
                <c:pt idx="5">
                  <c:v>34</c:v>
                </c:pt>
                <c:pt idx="6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644556658678532"/>
          <c:y val="6.3342665508245313E-2"/>
          <c:w val="0.27785100232036214"/>
          <c:h val="7.71145164727880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618357487922701E-3"/>
          <c:y val="6.2002511254659283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CONFIDENT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2E75B6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64</c:v>
                </c:pt>
                <c:pt idx="1">
                  <c:v>57</c:v>
                </c:pt>
                <c:pt idx="2">
                  <c:v>69</c:v>
                </c:pt>
                <c:pt idx="3">
                  <c:v>45</c:v>
                </c:pt>
                <c:pt idx="4">
                  <c:v>50</c:v>
                </c:pt>
                <c:pt idx="5">
                  <c:v>70</c:v>
                </c:pt>
                <c:pt idx="6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CONFIDENT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7F7F7F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31</c:v>
                </c:pt>
                <c:pt idx="1">
                  <c:v>34</c:v>
                </c:pt>
                <c:pt idx="2">
                  <c:v>21</c:v>
                </c:pt>
                <c:pt idx="3">
                  <c:v>47</c:v>
                </c:pt>
                <c:pt idx="4">
                  <c:v>33</c:v>
                </c:pt>
                <c:pt idx="5">
                  <c:v>22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968228156263076"/>
          <c:y val="5.0562999627075271E-2"/>
          <c:w val="0.3646020198562136"/>
          <c:h val="7.09404284428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618357487922701E-3"/>
          <c:y val="6.2002511254659283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CONFIDENT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2E75B6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IL HEBREW</c:v>
                </c:pt>
                <c:pt idx="1">
                  <c:v>IL ARABIC</c:v>
                </c:pt>
                <c:pt idx="3">
                  <c:v>IL MEN</c:v>
                </c:pt>
                <c:pt idx="4">
                  <c:v>IL WOMEN</c:v>
                </c:pt>
                <c:pt idx="6">
                  <c:v>SUPPORT PM</c:v>
                </c:pt>
                <c:pt idx="7">
                  <c:v>OPPOSE PM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65</c:v>
                </c:pt>
                <c:pt idx="1">
                  <c:v>55</c:v>
                </c:pt>
                <c:pt idx="3">
                  <c:v>75</c:v>
                </c:pt>
                <c:pt idx="4">
                  <c:v>56</c:v>
                </c:pt>
                <c:pt idx="6">
                  <c:v>71</c:v>
                </c:pt>
                <c:pt idx="7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CONFIDENT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7F7F7F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IL HEBREW</c:v>
                </c:pt>
                <c:pt idx="1">
                  <c:v>IL ARABIC</c:v>
                </c:pt>
                <c:pt idx="3">
                  <c:v>IL MEN</c:v>
                </c:pt>
                <c:pt idx="4">
                  <c:v>IL WOMEN</c:v>
                </c:pt>
                <c:pt idx="6">
                  <c:v>SUPPORT PM</c:v>
                </c:pt>
                <c:pt idx="7">
                  <c:v>OPPOSE PM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29</c:v>
                </c:pt>
                <c:pt idx="1">
                  <c:v>42</c:v>
                </c:pt>
                <c:pt idx="3">
                  <c:v>22</c:v>
                </c:pt>
                <c:pt idx="4">
                  <c:v>35</c:v>
                </c:pt>
                <c:pt idx="6">
                  <c:v>25</c:v>
                </c:pt>
                <c:pt idx="7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794315112784822"/>
          <c:y val="0.92621858627102038"/>
          <c:w val="0.3646020198562136"/>
          <c:h val="7.09404284428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2056451388653426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</c:v>
                </c:pt>
                <c:pt idx="1">
                  <c:v>14</c:v>
                </c:pt>
                <c:pt idx="2">
                  <c:v>9</c:v>
                </c:pt>
                <c:pt idx="3">
                  <c:v>10</c:v>
                </c:pt>
                <c:pt idx="4">
                  <c:v>25</c:v>
                </c:pt>
                <c:pt idx="5">
                  <c:v>14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1 - 4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59</c:v>
                </c:pt>
                <c:pt idx="1">
                  <c:v>53</c:v>
                </c:pt>
                <c:pt idx="2">
                  <c:v>63</c:v>
                </c:pt>
                <c:pt idx="3">
                  <c:v>61</c:v>
                </c:pt>
                <c:pt idx="4">
                  <c:v>71</c:v>
                </c:pt>
                <c:pt idx="5">
                  <c:v>67</c:v>
                </c:pt>
                <c:pt idx="6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5 +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28</c:v>
                </c:pt>
                <c:pt idx="1">
                  <c:v>32</c:v>
                </c:pt>
                <c:pt idx="2">
                  <c:v>29</c:v>
                </c:pt>
                <c:pt idx="3">
                  <c:v>29</c:v>
                </c:pt>
                <c:pt idx="4">
                  <c:v>4</c:v>
                </c:pt>
                <c:pt idx="5">
                  <c:v>19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B-4861-9EAB-BFCD5962A1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05249343832026E-2"/>
          <c:y val="3.8636057317159675E-2"/>
          <c:w val="0.59873911141542091"/>
          <c:h val="6.79522238774207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5.2056451388653426E-2"/>
          <c:w val="0.97342995169082125"/>
          <c:h val="0.77762500303048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</c:v>
                </c:pt>
                <c:pt idx="1">
                  <c:v>7</c:v>
                </c:pt>
                <c:pt idx="2">
                  <c:v>19</c:v>
                </c:pt>
                <c:pt idx="3">
                  <c:v>8</c:v>
                </c:pt>
                <c:pt idx="4">
                  <c:v>11</c:v>
                </c:pt>
                <c:pt idx="5">
                  <c:v>9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6F9-AB0A-7FC2FFA97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 2  - 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36</c:v>
                </c:pt>
                <c:pt idx="1">
                  <c:v>29</c:v>
                </c:pt>
                <c:pt idx="2">
                  <c:v>45</c:v>
                </c:pt>
                <c:pt idx="3">
                  <c:v>42</c:v>
                </c:pt>
                <c:pt idx="4">
                  <c:v>46</c:v>
                </c:pt>
                <c:pt idx="5">
                  <c:v>46</c:v>
                </c:pt>
                <c:pt idx="6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48-46F9-AB0A-7FC2FFA97F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 4  -  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7F7F7F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42</c:v>
                </c:pt>
                <c:pt idx="1">
                  <c:v>33</c:v>
                </c:pt>
                <c:pt idx="2">
                  <c:v>27</c:v>
                </c:pt>
                <c:pt idx="3">
                  <c:v>38</c:v>
                </c:pt>
                <c:pt idx="4">
                  <c:v>38</c:v>
                </c:pt>
                <c:pt idx="5">
                  <c:v>34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B-4861-9EAB-BFCD5962A13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 6  +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ISRAEL</c:v>
                </c:pt>
                <c:pt idx="1">
                  <c:v>PAL AUTH</c:v>
                </c:pt>
                <c:pt idx="2">
                  <c:v>GERMANY</c:v>
                </c:pt>
                <c:pt idx="3">
                  <c:v>POLAND</c:v>
                </c:pt>
                <c:pt idx="4">
                  <c:v>ITALY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12</c:v>
                </c:pt>
                <c:pt idx="1">
                  <c:v>30</c:v>
                </c:pt>
                <c:pt idx="2">
                  <c:v>9</c:v>
                </c:pt>
                <c:pt idx="3">
                  <c:v>12</c:v>
                </c:pt>
                <c:pt idx="4">
                  <c:v>6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3D-4ED8-8C33-C7AFC795FD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52397528"/>
        <c:axId val="652397920"/>
      </c:barChart>
      <c:catAx>
        <c:axId val="652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L"/>
          </a:p>
        </c:txPr>
        <c:crossAx val="652397920"/>
        <c:crosses val="autoZero"/>
        <c:auto val="1"/>
        <c:lblAlgn val="ctr"/>
        <c:lblOffset val="100"/>
        <c:noMultiLvlLbl val="0"/>
      </c:catAx>
      <c:valAx>
        <c:axId val="65239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2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279546578416796E-3"/>
          <c:y val="1.4787773755572975E-2"/>
          <c:w val="0.59962265586366925"/>
          <c:h val="6.5410921195826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57E44-F119-4451-8995-CA2B3486F11D}" type="datetimeFigureOut">
              <a:rPr lang="en-IL" smtClean="0"/>
              <a:t>19/05/2020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76856"/>
            <a:ext cx="5436909" cy="39089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73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8273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1EA04-B004-475D-B08B-19406924782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3600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06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0669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6531" y="5707445"/>
            <a:ext cx="1915231" cy="8947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9B277C-2A77-4AC1-A487-937824C48E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34260" y="5778276"/>
            <a:ext cx="2228361" cy="69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1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2297-D4B2-4E85-A664-AA648F8A3F2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B62-3883-46AC-B378-4BCA32ED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6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2297-D4B2-4E85-A664-AA648F8A3F2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B62-3883-46AC-B378-4BCA32ED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5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>
            <a:lvl1pPr>
              <a:defRPr>
                <a:solidFill>
                  <a:srgbClr val="306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648609"/>
          </a:xfrm>
        </p:spPr>
        <p:txBody>
          <a:bodyPr/>
          <a:lstStyle>
            <a:lvl1pPr>
              <a:defRPr>
                <a:solidFill>
                  <a:srgbClr val="306698"/>
                </a:solidFill>
              </a:defRPr>
            </a:lvl1pPr>
            <a:lvl2pPr>
              <a:defRPr>
                <a:solidFill>
                  <a:srgbClr val="306698"/>
                </a:solidFill>
              </a:defRPr>
            </a:lvl2pPr>
            <a:lvl3pPr>
              <a:defRPr>
                <a:solidFill>
                  <a:srgbClr val="306698"/>
                </a:solidFill>
              </a:defRPr>
            </a:lvl3pPr>
            <a:lvl4pPr>
              <a:defRPr>
                <a:solidFill>
                  <a:srgbClr val="306698"/>
                </a:solidFill>
              </a:defRPr>
            </a:lvl4pPr>
            <a:lvl5pPr>
              <a:defRPr>
                <a:solidFill>
                  <a:srgbClr val="30669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507" y="5684832"/>
            <a:ext cx="2106754" cy="9842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088C19-797B-409A-9960-0DBCEB740D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5499" y="5993297"/>
            <a:ext cx="2120215" cy="66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2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06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76693E-5D1B-487F-B02D-F274D73101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69658" y="5903054"/>
            <a:ext cx="2225233" cy="7011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DC51C2-D059-441D-8FA1-699984B656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9275" y="5705683"/>
            <a:ext cx="2109399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9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6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06698"/>
                </a:solidFill>
              </a:defRPr>
            </a:lvl1pPr>
            <a:lvl2pPr>
              <a:defRPr>
                <a:solidFill>
                  <a:srgbClr val="306698"/>
                </a:solidFill>
              </a:defRPr>
            </a:lvl2pPr>
            <a:lvl3pPr>
              <a:defRPr>
                <a:solidFill>
                  <a:srgbClr val="306698"/>
                </a:solidFill>
              </a:defRPr>
            </a:lvl3pPr>
            <a:lvl4pPr>
              <a:defRPr>
                <a:solidFill>
                  <a:srgbClr val="306698"/>
                </a:solidFill>
              </a:defRPr>
            </a:lvl4pPr>
            <a:lvl5pPr>
              <a:defRPr>
                <a:solidFill>
                  <a:srgbClr val="30669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06698"/>
                </a:solidFill>
              </a:defRPr>
            </a:lvl1pPr>
            <a:lvl2pPr>
              <a:defRPr>
                <a:solidFill>
                  <a:srgbClr val="306698"/>
                </a:solidFill>
              </a:defRPr>
            </a:lvl2pPr>
            <a:lvl3pPr>
              <a:defRPr>
                <a:solidFill>
                  <a:srgbClr val="306698"/>
                </a:solidFill>
              </a:defRPr>
            </a:lvl3pPr>
            <a:lvl4pPr>
              <a:defRPr>
                <a:solidFill>
                  <a:srgbClr val="306698"/>
                </a:solidFill>
              </a:defRPr>
            </a:lvl4pPr>
            <a:lvl5pPr>
              <a:defRPr>
                <a:solidFill>
                  <a:srgbClr val="30669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779242-03F3-4EAA-B53C-26A8E4FB87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7758" y="5961348"/>
            <a:ext cx="2225233" cy="7011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C08677-196B-4E08-82C5-E7C6C64AE3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875" y="5686192"/>
            <a:ext cx="2109399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9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06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066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306698"/>
                </a:solidFill>
              </a:defRPr>
            </a:lvl1pPr>
            <a:lvl2pPr>
              <a:defRPr>
                <a:solidFill>
                  <a:srgbClr val="306698"/>
                </a:solidFill>
              </a:defRPr>
            </a:lvl2pPr>
            <a:lvl3pPr>
              <a:defRPr>
                <a:solidFill>
                  <a:srgbClr val="306698"/>
                </a:solidFill>
              </a:defRPr>
            </a:lvl3pPr>
            <a:lvl4pPr>
              <a:defRPr>
                <a:solidFill>
                  <a:srgbClr val="306698"/>
                </a:solidFill>
              </a:defRPr>
            </a:lvl4pPr>
            <a:lvl5pPr>
              <a:defRPr>
                <a:solidFill>
                  <a:srgbClr val="30669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066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306698"/>
                </a:solidFill>
              </a:defRPr>
            </a:lvl1pPr>
            <a:lvl2pPr>
              <a:defRPr>
                <a:solidFill>
                  <a:srgbClr val="306698"/>
                </a:solidFill>
              </a:defRPr>
            </a:lvl2pPr>
            <a:lvl3pPr>
              <a:defRPr>
                <a:solidFill>
                  <a:srgbClr val="306698"/>
                </a:solidFill>
              </a:defRPr>
            </a:lvl3pPr>
            <a:lvl4pPr>
              <a:defRPr>
                <a:solidFill>
                  <a:srgbClr val="306698"/>
                </a:solidFill>
              </a:defRPr>
            </a:lvl4pPr>
            <a:lvl5pPr>
              <a:defRPr>
                <a:solidFill>
                  <a:srgbClr val="30669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7AD836-0E6F-4B45-B0A8-AE65F5C958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36333" y="5839111"/>
            <a:ext cx="2225233" cy="7011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B9EFB58-FC21-4739-98B5-CF6CDD8F81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3075" y="5660790"/>
            <a:ext cx="2109399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8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2297-D4B2-4E85-A664-AA648F8A3F2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B62-3883-46AC-B378-4BCA32ED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30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06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306698"/>
                </a:solidFill>
              </a:defRPr>
            </a:lvl1pPr>
            <a:lvl2pPr>
              <a:defRPr sz="2800">
                <a:solidFill>
                  <a:srgbClr val="306698"/>
                </a:solidFill>
              </a:defRPr>
            </a:lvl2pPr>
            <a:lvl3pPr>
              <a:defRPr sz="2400">
                <a:solidFill>
                  <a:srgbClr val="306698"/>
                </a:solidFill>
              </a:defRPr>
            </a:lvl3pPr>
            <a:lvl4pPr>
              <a:defRPr sz="2000">
                <a:solidFill>
                  <a:srgbClr val="306698"/>
                </a:solidFill>
              </a:defRPr>
            </a:lvl4pPr>
            <a:lvl5pPr>
              <a:defRPr sz="2000">
                <a:solidFill>
                  <a:srgbClr val="306698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0669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4ADC86-2584-47D4-BA34-8901D45B4C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0274" y="5868988"/>
            <a:ext cx="1914310" cy="9144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E0F396-FC35-48E6-8C96-E9AFE0FD8E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03313" y="6094559"/>
            <a:ext cx="2152075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70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2297-D4B2-4E85-A664-AA648F8A3F2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B62-3883-46AC-B378-4BCA32ED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4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92297-D4B2-4E85-A664-AA648F8A3F29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0B62-3883-46AC-B378-4BCA32ED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6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kas.de/israel" TargetMode="External"/><Relationship Id="rId7" Type="http://schemas.openxmlformats.org/officeDocument/2006/relationships/image" Target="../media/image13.jpeg"/><Relationship Id="rId2" Type="http://schemas.openxmlformats.org/officeDocument/2006/relationships/hyperlink" Target="mailto:Alexander.Brakel@kas.de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hyperlink" Target="http://www.keevoon.com/" TargetMode="External"/><Relationship Id="rId4" Type="http://schemas.openxmlformats.org/officeDocument/2006/relationships/hyperlink" Target="mailto:mitchell@keevoon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920916"/>
            <a:ext cx="11430000" cy="3498684"/>
          </a:xfrm>
        </p:spPr>
        <p:txBody>
          <a:bodyPr>
            <a:noAutofit/>
          </a:bodyPr>
          <a:lstStyle/>
          <a:p>
            <a:br>
              <a:rPr lang="en-US" sz="4000" b="1" dirty="0"/>
            </a:br>
            <a:r>
              <a:rPr lang="en-US" sz="4000" b="1" dirty="0"/>
              <a:t>A Multi-Country Study </a:t>
            </a:r>
            <a:br>
              <a:rPr lang="en-US" sz="4000" b="1" dirty="0"/>
            </a:br>
            <a:br>
              <a:rPr lang="en-IL" sz="4000" dirty="0"/>
            </a:br>
            <a:r>
              <a:rPr lang="en-US" sz="4000" b="1" dirty="0"/>
              <a:t>Measuring the Attitudes of Citizens in Israel, Palestinian Authority, Germany, United States, United Kingdom, Italy, and Poland Towards COVID-19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2880"/>
            <a:ext cx="9144000" cy="2376380"/>
          </a:xfrm>
        </p:spPr>
        <p:txBody>
          <a:bodyPr>
            <a:normAutofit lnSpcReduction="10000"/>
          </a:bodyPr>
          <a:lstStyle/>
          <a:p>
            <a:br>
              <a:rPr lang="en-US" dirty="0"/>
            </a:br>
            <a:endParaRPr lang="en-US" dirty="0"/>
          </a:p>
          <a:p>
            <a:r>
              <a:rPr lang="en-US" b="1" dirty="0"/>
              <a:t>KONRAD-ADENAUER-STIFTUNG – ISRAEL OFFICE</a:t>
            </a:r>
            <a:br>
              <a:rPr lang="en-US" b="1" dirty="0"/>
            </a:br>
            <a:r>
              <a:rPr lang="en-US" b="1" dirty="0"/>
              <a:t>Dr. Alexander </a:t>
            </a:r>
            <a:r>
              <a:rPr lang="en-US" b="1" dirty="0" err="1"/>
              <a:t>Brakel</a:t>
            </a:r>
            <a:r>
              <a:rPr lang="en-US" b="1" dirty="0"/>
              <a:t>, Representative to Israel</a:t>
            </a:r>
          </a:p>
          <a:p>
            <a:endParaRPr lang="en-US" dirty="0"/>
          </a:p>
          <a:p>
            <a:r>
              <a:rPr lang="en-US" dirty="0"/>
              <a:t> 19 May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CF30CC-B5E6-4CFB-AB14-5703AB7C3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879" y="254265"/>
            <a:ext cx="2895601" cy="133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486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232890"/>
            <a:ext cx="10696575" cy="8113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Do you think it is </a:t>
            </a:r>
            <a:r>
              <a:rPr lang="en-US" sz="2800" b="1" dirty="0">
                <a:solidFill>
                  <a:srgbClr val="C55A11"/>
                </a:solidFill>
              </a:rPr>
              <a:t>LIKELY</a:t>
            </a:r>
            <a:r>
              <a:rPr lang="en-US" sz="2800" b="1" dirty="0"/>
              <a:t> or </a:t>
            </a:r>
            <a:r>
              <a:rPr lang="en-US" sz="2800" b="1" dirty="0">
                <a:solidFill>
                  <a:srgbClr val="70AD47"/>
                </a:solidFill>
              </a:rPr>
              <a:t>NOT LIKELY </a:t>
            </a:r>
            <a:r>
              <a:rPr lang="en-US" sz="2800" b="1" dirty="0"/>
              <a:t>that you or a family member might contract Coronavirus in the near future?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549718"/>
              </p:ext>
            </p:extLst>
          </p:nvPr>
        </p:nvGraphicFramePr>
        <p:xfrm>
          <a:off x="747712" y="974769"/>
          <a:ext cx="10515600" cy="496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1154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32889"/>
            <a:ext cx="11106149" cy="103393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How </a:t>
            </a:r>
            <a:r>
              <a:rPr lang="en-US" sz="2400" b="1" dirty="0">
                <a:solidFill>
                  <a:srgbClr val="2E75B6"/>
                </a:solidFill>
              </a:rPr>
              <a:t>CONFIDENT</a:t>
            </a:r>
            <a:r>
              <a:rPr lang="en-US" sz="2400" b="1" dirty="0"/>
              <a:t> or </a:t>
            </a:r>
            <a:r>
              <a:rPr lang="en-US" sz="2400" b="1" dirty="0">
                <a:solidFill>
                  <a:srgbClr val="7F7F7F"/>
                </a:solidFill>
              </a:rPr>
              <a:t>NOT CONFIDENT </a:t>
            </a:r>
            <a:r>
              <a:rPr lang="en-US" sz="2400" b="1" dirty="0"/>
              <a:t>are you that you or a family member would receive the necessary medical care and treatment if diagnosed with  Coronavirus?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256844"/>
              </p:ext>
            </p:extLst>
          </p:nvPr>
        </p:nvGraphicFramePr>
        <p:xfrm>
          <a:off x="838200" y="1022394"/>
          <a:ext cx="10515600" cy="496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44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32889"/>
            <a:ext cx="11106149" cy="103393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How </a:t>
            </a:r>
            <a:r>
              <a:rPr lang="en-US" sz="2400" b="1" dirty="0">
                <a:solidFill>
                  <a:srgbClr val="2E75B6"/>
                </a:solidFill>
              </a:rPr>
              <a:t>CONFIDENT</a:t>
            </a:r>
            <a:r>
              <a:rPr lang="en-US" sz="2400" b="1" dirty="0"/>
              <a:t> or </a:t>
            </a:r>
            <a:r>
              <a:rPr lang="en-US" sz="2400" b="1" dirty="0">
                <a:solidFill>
                  <a:srgbClr val="7F7F7F"/>
                </a:solidFill>
              </a:rPr>
              <a:t>NOT CONFIDENT </a:t>
            </a:r>
            <a:r>
              <a:rPr lang="en-US" sz="2400" b="1" dirty="0"/>
              <a:t>are you that you or a family member would receive the necessary medical care and treatment if diagnosed with  Coronavirus?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915891"/>
              </p:ext>
            </p:extLst>
          </p:nvPr>
        </p:nvGraphicFramePr>
        <p:xfrm>
          <a:off x="838200" y="1022395"/>
          <a:ext cx="10515600" cy="4902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E793BD6-167A-4AE2-B339-346F9F41C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4738" y="866775"/>
            <a:ext cx="859611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2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63397"/>
            <a:ext cx="11372850" cy="493827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Left house to buy groceries or medicine, go to the doctor, visit relatives, or exercise in the last week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590115"/>
              </p:ext>
            </p:extLst>
          </p:nvPr>
        </p:nvGraphicFramePr>
        <p:xfrm>
          <a:off x="747712" y="571500"/>
          <a:ext cx="10515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16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63397"/>
            <a:ext cx="11372850" cy="493827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Including yourself, how many people are living in your home at this time?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011928"/>
              </p:ext>
            </p:extLst>
          </p:nvPr>
        </p:nvGraphicFramePr>
        <p:xfrm>
          <a:off x="747712" y="571499"/>
          <a:ext cx="10515600" cy="533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029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32889"/>
            <a:ext cx="11106149" cy="103393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Looking towards the future, are you more concerned about your personal </a:t>
            </a:r>
            <a:r>
              <a:rPr lang="en-US" sz="2800" b="1" dirty="0">
                <a:solidFill>
                  <a:srgbClr val="2E75B6"/>
                </a:solidFill>
              </a:rPr>
              <a:t>HEALTH</a:t>
            </a:r>
            <a:r>
              <a:rPr lang="en-US" sz="2800" b="1" dirty="0"/>
              <a:t> or </a:t>
            </a:r>
            <a:r>
              <a:rPr lang="en-US" sz="2800" b="1" dirty="0">
                <a:solidFill>
                  <a:srgbClr val="385723"/>
                </a:solidFill>
              </a:rPr>
              <a:t>FINANCES</a:t>
            </a:r>
            <a:r>
              <a:rPr lang="en-US" sz="2800" b="1" dirty="0"/>
              <a:t>?</a:t>
            </a:r>
            <a:endParaRPr lang="en-US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288261"/>
              </p:ext>
            </p:extLst>
          </p:nvPr>
        </p:nvGraphicFramePr>
        <p:xfrm>
          <a:off x="838200" y="1022394"/>
          <a:ext cx="10515600" cy="496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8719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32889"/>
            <a:ext cx="11106149" cy="103393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During this global crisis, would you say you have MORE or LESS faith in G-d?</a:t>
            </a:r>
            <a:endParaRPr lang="en-US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43345"/>
              </p:ext>
            </p:extLst>
          </p:nvPr>
        </p:nvGraphicFramePr>
        <p:xfrm>
          <a:off x="838200" y="1022394"/>
          <a:ext cx="10515600" cy="496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170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32889"/>
            <a:ext cx="11106149" cy="103393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During this global crisis, would you say you have MORE or LESS faith in G-d?</a:t>
            </a:r>
            <a:endParaRPr lang="en-US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585193"/>
              </p:ext>
            </p:extLst>
          </p:nvPr>
        </p:nvGraphicFramePr>
        <p:xfrm>
          <a:off x="838200" y="1022394"/>
          <a:ext cx="10515600" cy="496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656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63397"/>
            <a:ext cx="11449050" cy="811372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/>
              <a:t>Do you </a:t>
            </a:r>
            <a:r>
              <a:rPr lang="en-US" sz="2600" b="1" dirty="0">
                <a:solidFill>
                  <a:srgbClr val="5B9BD5"/>
                </a:solidFill>
              </a:rPr>
              <a:t>SUPPORT</a:t>
            </a:r>
            <a:r>
              <a:rPr lang="en-US" sz="2600" b="1" dirty="0"/>
              <a:t> or </a:t>
            </a:r>
            <a:r>
              <a:rPr lang="en-US" sz="2600" b="1" dirty="0">
                <a:solidFill>
                  <a:srgbClr val="FF0000"/>
                </a:solidFill>
              </a:rPr>
              <a:t>OPPOSE</a:t>
            </a:r>
            <a:r>
              <a:rPr lang="en-US" sz="2600" b="1" dirty="0"/>
              <a:t> the way NETANYAHU / ABBAS / MERKEL / MORAWIECKI / CONTE / JOHNSON / TRUMP is handling the Coronavirus outbreak and crisis?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983694"/>
              </p:ext>
            </p:extLst>
          </p:nvPr>
        </p:nvGraphicFramePr>
        <p:xfrm>
          <a:off x="738187" y="1070020"/>
          <a:ext cx="10515600" cy="4883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8092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63397"/>
            <a:ext cx="11449050" cy="811372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/>
              <a:t>Do you </a:t>
            </a:r>
            <a:r>
              <a:rPr lang="en-US" sz="2600" b="1" dirty="0">
                <a:solidFill>
                  <a:srgbClr val="5B9BD5"/>
                </a:solidFill>
              </a:rPr>
              <a:t>SUPPORT</a:t>
            </a:r>
            <a:r>
              <a:rPr lang="en-US" sz="2600" b="1" dirty="0"/>
              <a:t> or </a:t>
            </a:r>
            <a:r>
              <a:rPr lang="en-US" sz="2600" b="1" dirty="0">
                <a:solidFill>
                  <a:srgbClr val="FF0000"/>
                </a:solidFill>
              </a:rPr>
              <a:t>OPPOSE</a:t>
            </a:r>
            <a:r>
              <a:rPr lang="en-US" sz="2600" b="1" dirty="0"/>
              <a:t> the way PRIME MINISTER NETANYAHU </a:t>
            </a:r>
            <a:br>
              <a:rPr lang="en-US" sz="2600" b="1" dirty="0"/>
            </a:br>
            <a:r>
              <a:rPr lang="en-US" sz="2600" b="1" dirty="0"/>
              <a:t>is handling the Coronavirus outbreak and crisis?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672849"/>
              </p:ext>
            </p:extLst>
          </p:nvPr>
        </p:nvGraphicFramePr>
        <p:xfrm>
          <a:off x="738187" y="1070020"/>
          <a:ext cx="10515600" cy="4883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7F4A854-D223-47D6-A4CB-AD0505368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3981" y="417153"/>
            <a:ext cx="859611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3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CC254-5FAF-49E5-9FD5-0A6278CD2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Survey Methodology</a:t>
            </a:r>
            <a:endParaRPr lang="en-IL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0193C1-3C57-4885-9720-2CD6399F8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442293"/>
              </p:ext>
            </p:extLst>
          </p:nvPr>
        </p:nvGraphicFramePr>
        <p:xfrm>
          <a:off x="495296" y="1200150"/>
          <a:ext cx="10858504" cy="356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13">
                  <a:extLst>
                    <a:ext uri="{9D8B030D-6E8A-4147-A177-3AD203B41FA5}">
                      <a16:colId xmlns:a16="http://schemas.microsoft.com/office/drawing/2014/main" val="4184782261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706986516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438962245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4010259240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1494968983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1786721160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4272510265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1873635666"/>
                    </a:ext>
                  </a:extLst>
                </a:gridCol>
              </a:tblGrid>
              <a:tr h="567415"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ISRAEL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PAL AUTHORITY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GERMANY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POLAND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ITALY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UK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USA</a:t>
                      </a:r>
                      <a:endParaRPr lang="en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7194595"/>
                  </a:ext>
                </a:extLst>
              </a:tr>
              <a:tr h="1002935">
                <a:tc>
                  <a:txBody>
                    <a:bodyPr/>
                    <a:lstStyle/>
                    <a:p>
                      <a:r>
                        <a:rPr lang="en-US" dirty="0"/>
                        <a:t>Sample Size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502 Hebrew</a:t>
                      </a:r>
                    </a:p>
                    <a:p>
                      <a:pPr algn="ctr"/>
                      <a:r>
                        <a:rPr lang="en-US" dirty="0"/>
                        <a:t>85 Arabic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501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503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501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499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501</a:t>
                      </a:r>
                      <a:endParaRPr lang="en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9846967"/>
                  </a:ext>
                </a:extLst>
              </a:tr>
              <a:tr h="567415">
                <a:tc>
                  <a:txBody>
                    <a:bodyPr/>
                    <a:lstStyle/>
                    <a:p>
                      <a:r>
                        <a:rPr lang="en-US" dirty="0"/>
                        <a:t>Begin Data Collection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 April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 April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 April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 April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 April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 April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 April</a:t>
                      </a:r>
                      <a:endParaRPr lang="en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8545266"/>
                  </a:ext>
                </a:extLst>
              </a:tr>
              <a:tr h="567415">
                <a:tc>
                  <a:txBody>
                    <a:bodyPr/>
                    <a:lstStyle/>
                    <a:p>
                      <a:r>
                        <a:rPr lang="en-US" dirty="0"/>
                        <a:t>End Data Collection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May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9 May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May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 May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May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April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April</a:t>
                      </a:r>
                      <a:endParaRPr lang="en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8832890"/>
                  </a:ext>
                </a:extLst>
              </a:tr>
              <a:tr h="567415">
                <a:tc>
                  <a:txBody>
                    <a:bodyPr/>
                    <a:lstStyle/>
                    <a:p>
                      <a:r>
                        <a:rPr lang="en-US" dirty="0"/>
                        <a:t>Margin of Error +/-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4.05%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4.38%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4.38%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4.38%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4.38%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4.38%</a:t>
                      </a:r>
                      <a:endParaRPr lang="en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4.38%</a:t>
                      </a:r>
                      <a:endParaRPr lang="en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73027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2B11F4D-1D91-41B1-98EC-CEED0D54133D}"/>
              </a:ext>
            </a:extLst>
          </p:cNvPr>
          <p:cNvSpPr txBox="1"/>
          <p:nvPr/>
        </p:nvSpPr>
        <p:spPr>
          <a:xfrm>
            <a:off x="3695700" y="5057685"/>
            <a:ext cx="41072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6698"/>
                </a:solidFill>
              </a:rPr>
              <a:t>Representative sample in each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6698"/>
                </a:solidFill>
              </a:rPr>
              <a:t>Mobile devices, </a:t>
            </a:r>
            <a:r>
              <a:rPr lang="en-US" dirty="0" err="1">
                <a:solidFill>
                  <a:srgbClr val="306698"/>
                </a:solidFill>
              </a:rPr>
              <a:t>In-APP</a:t>
            </a:r>
            <a:endParaRPr lang="en-US" dirty="0">
              <a:solidFill>
                <a:srgbClr val="30669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6698"/>
                </a:solidFill>
              </a:rPr>
              <a:t>Quotas for Gender and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6698"/>
                </a:solidFill>
              </a:rPr>
              <a:t>3,592 TOTAL RESPONDENTS</a:t>
            </a:r>
            <a:endParaRPr lang="en-IL" dirty="0">
              <a:solidFill>
                <a:srgbClr val="3066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43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63397"/>
            <a:ext cx="10696575" cy="8113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When thinking about the decisions and actions taken by the Department / Ministry of Health to fight the spread of Coronavirus, are they…….?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27596"/>
              </p:ext>
            </p:extLst>
          </p:nvPr>
        </p:nvGraphicFramePr>
        <p:xfrm>
          <a:off x="747711" y="974769"/>
          <a:ext cx="10515600" cy="522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1092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63397"/>
            <a:ext cx="10696575" cy="8113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When thinking about the decisions and actions taken by the Ministry of Health to fight the spread of Coronavirus, are they…….?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801485"/>
              </p:ext>
            </p:extLst>
          </p:nvPr>
        </p:nvGraphicFramePr>
        <p:xfrm>
          <a:off x="747711" y="974769"/>
          <a:ext cx="10515600" cy="522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6EDB5D8-DC9B-425D-9E0F-92278AF17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3992" y="657225"/>
            <a:ext cx="859611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47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63397"/>
            <a:ext cx="10696575" cy="8113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When thinking about the decisions and actions taken by the Ministry of Health to fight the spread of Coronavirus, are they…….?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827539"/>
              </p:ext>
            </p:extLst>
          </p:nvPr>
        </p:nvGraphicFramePr>
        <p:xfrm>
          <a:off x="747711" y="974769"/>
          <a:ext cx="10515600" cy="4949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684EBBB-7253-45B2-93AF-6B5BA2BB4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150" y="534237"/>
            <a:ext cx="1104901" cy="68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16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63397"/>
            <a:ext cx="10696575" cy="8113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Do you think IL / PA / DE / PL / IT / UK / US was </a:t>
            </a:r>
            <a:br>
              <a:rPr lang="en-US" sz="2800" b="1" dirty="0"/>
            </a:br>
            <a:r>
              <a:rPr lang="en-US" sz="2800" b="1" dirty="0">
                <a:solidFill>
                  <a:srgbClr val="5B9BD5"/>
                </a:solidFill>
              </a:rPr>
              <a:t>PREPARED</a:t>
            </a:r>
            <a:r>
              <a:rPr lang="en-US" sz="2800" b="1" dirty="0"/>
              <a:t> or </a:t>
            </a:r>
            <a:r>
              <a:rPr lang="en-US" sz="2800" b="1" dirty="0">
                <a:solidFill>
                  <a:srgbClr val="FF0000"/>
                </a:solidFill>
              </a:rPr>
              <a:t>UNPREPARED</a:t>
            </a:r>
            <a:r>
              <a:rPr lang="en-US" sz="2800" b="1" dirty="0"/>
              <a:t> for a health crisis like this?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083216"/>
              </p:ext>
            </p:extLst>
          </p:nvPr>
        </p:nvGraphicFramePr>
        <p:xfrm>
          <a:off x="747712" y="974770"/>
          <a:ext cx="10515600" cy="522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3279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63397"/>
            <a:ext cx="11372850" cy="8113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When thinking about the Coronavirus outbreak in IL / PA / DE / PL / IT / UK / US do you think that the worst is _____________?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899260"/>
              </p:ext>
            </p:extLst>
          </p:nvPr>
        </p:nvGraphicFramePr>
        <p:xfrm>
          <a:off x="747712" y="974770"/>
          <a:ext cx="10515600" cy="522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200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63397"/>
            <a:ext cx="11372850" cy="8113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Do you think the post-Coronavirus world will be  _____________?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661793"/>
              </p:ext>
            </p:extLst>
          </p:nvPr>
        </p:nvGraphicFramePr>
        <p:xfrm>
          <a:off x="747712" y="974770"/>
          <a:ext cx="10515600" cy="522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1916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63397"/>
            <a:ext cx="11372850" cy="49382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EMPLOYMENT VS. UNEMPLOYMENT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323156"/>
              </p:ext>
            </p:extLst>
          </p:nvPr>
        </p:nvGraphicFramePr>
        <p:xfrm>
          <a:off x="747712" y="571500"/>
          <a:ext cx="10515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096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 more information…..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85404"/>
            <a:ext cx="3139785" cy="57752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Dr. Alexander Brakel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879" y="2914488"/>
            <a:ext cx="3139784" cy="3187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Konrad-Adenauer-Stiftung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Jerusalem, Israel</a:t>
            </a:r>
          </a:p>
          <a:p>
            <a:pPr marL="0" indent="0" algn="ctr">
              <a:buNone/>
            </a:pPr>
            <a:r>
              <a:rPr lang="en-US" sz="2000" dirty="0"/>
              <a:t>Tel: +972-567-1830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Alexander.Brakel@kas.de</a:t>
            </a:r>
            <a:r>
              <a:rPr lang="en-US" sz="2000" dirty="0"/>
              <a:t>  </a:t>
            </a:r>
          </a:p>
          <a:p>
            <a:pPr marL="0" indent="0" algn="ctr">
              <a:buNone/>
            </a:pPr>
            <a:r>
              <a:rPr lang="en-US" sz="2000" dirty="0">
                <a:hlinkClick r:id="rId3"/>
              </a:rPr>
              <a:t>www.kas.de/israel</a:t>
            </a:r>
            <a:r>
              <a:rPr lang="en-US" sz="2000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43816" y="1566560"/>
            <a:ext cx="3100030" cy="60757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Mitchell Barak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43816" y="2419350"/>
            <a:ext cx="3323114" cy="3155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/>
              <a:t>KEEVOON Global Research</a:t>
            </a:r>
          </a:p>
          <a:p>
            <a:pPr marL="0" indent="0" algn="ctr">
              <a:buNone/>
            </a:pPr>
            <a:r>
              <a:rPr lang="en-US" sz="2000" dirty="0"/>
              <a:t>Jerusalem, Israel</a:t>
            </a:r>
          </a:p>
          <a:p>
            <a:pPr marL="0" indent="0" algn="ctr">
              <a:buNone/>
            </a:pPr>
            <a:r>
              <a:rPr lang="en-US" sz="2000" dirty="0"/>
              <a:t>Tel: +972-52-404-6600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>
                <a:hlinkClick r:id="rId4"/>
              </a:rPr>
              <a:t>mitchell@keevoon.com</a:t>
            </a:r>
            <a:r>
              <a:rPr lang="en-US" sz="2000" dirty="0"/>
              <a:t> </a:t>
            </a:r>
          </a:p>
          <a:p>
            <a:pPr marL="0" indent="0" algn="ctr">
              <a:buNone/>
            </a:pPr>
            <a:r>
              <a:rPr lang="en-US" sz="2000" dirty="0">
                <a:hlinkClick r:id="rId5"/>
              </a:rPr>
              <a:t>www.keevoon.com</a:t>
            </a:r>
            <a:r>
              <a:rPr lang="en-US" sz="2000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3859" y="181646"/>
            <a:ext cx="1088734" cy="10887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1416" y="2206881"/>
            <a:ext cx="1276528" cy="596385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9D0388-8E9A-4B5F-84EA-7B3B941981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73" y="2200232"/>
            <a:ext cx="1666977" cy="52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49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7946-E5BD-4910-A4D3-8B9DDAD46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Key Findings I</a:t>
            </a:r>
            <a:endParaRPr lang="en-IL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794-5000-4626-8148-9C07CBBE5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992981"/>
            <a:ext cx="11134725" cy="4872038"/>
          </a:xfrm>
        </p:spPr>
        <p:txBody>
          <a:bodyPr>
            <a:normAutofit/>
          </a:bodyPr>
          <a:lstStyle/>
          <a:p>
            <a:r>
              <a:rPr lang="en-US" dirty="0"/>
              <a:t>The majority of people are OPTIMISTIC with Israelis being the most with 71% followed by Polish with 65% and the rest from 55-59%.</a:t>
            </a:r>
          </a:p>
          <a:p>
            <a:r>
              <a:rPr lang="en-US" dirty="0"/>
              <a:t>Polish, Germans, and Americans are LEAST LIKELY to know someone with Coronavirus with 80%, 73% and 70% responding that they don’t know anyone personally.</a:t>
            </a:r>
          </a:p>
          <a:p>
            <a:r>
              <a:rPr lang="en-US" dirty="0"/>
              <a:t>Between one-quarter and one-half of respondents think is LIKELY that they or a family member might get Coronavirus, with 61% of Polish thinking it is NOT LIKELY.</a:t>
            </a:r>
          </a:p>
          <a:p>
            <a:r>
              <a:rPr lang="en-US" dirty="0"/>
              <a:t>People are CONFIDENT that they would receive necessary medical care if they needed it with 70% of British, 69% of Germans, 64% of Israelis, 57% of Palestinians, and 53% of Americans expressing confidence.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85204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7946-E5BD-4910-A4D3-8B9DDAD46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Key Findings II</a:t>
            </a:r>
            <a:endParaRPr lang="en-IL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794-5000-4626-8148-9C07CBBE5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992981"/>
            <a:ext cx="11134725" cy="4872038"/>
          </a:xfrm>
        </p:spPr>
        <p:txBody>
          <a:bodyPr>
            <a:normAutofit/>
          </a:bodyPr>
          <a:lstStyle/>
          <a:p>
            <a:r>
              <a:rPr lang="en-US" dirty="0"/>
              <a:t>One-quarter (25%) of Italians HAVE NOT left their homes in the past week, 14% of Palestinians and British, 13% of Israelis and Americans, 10% of Polish, and 9% of Germans have also NOT left their homes.  Between 53-71% have left their homes only 1-4 times.</a:t>
            </a:r>
          </a:p>
          <a:p>
            <a:r>
              <a:rPr lang="en-US" dirty="0"/>
              <a:t>Germany has the most people at home alone with 19% followed by the US with 14%, Italy with 11%, and Israel and the UK with 9%.</a:t>
            </a:r>
          </a:p>
          <a:p>
            <a:r>
              <a:rPr lang="en-US" dirty="0"/>
              <a:t>Israelis (54%), Americans (54%), and Palestinians (52%) are more concerned with their FINANCES while British (58%), Germans (56%), Italians (53%), and Polish (52%) are more concerned with their HEALTH</a:t>
            </a:r>
          </a:p>
          <a:p>
            <a:r>
              <a:rPr lang="en-US" dirty="0"/>
              <a:t>Palestinians (49%), Americans (39%), and Israelis (34%) have MORE FAITH in G-d since this global crisis began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48946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7946-E5BD-4910-A4D3-8B9DDAD46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Key Findings III</a:t>
            </a:r>
            <a:endParaRPr lang="en-IL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794-5000-4626-8148-9C07CBBE5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992981"/>
            <a:ext cx="11134725" cy="4872038"/>
          </a:xfrm>
        </p:spPr>
        <p:txBody>
          <a:bodyPr>
            <a:normAutofit/>
          </a:bodyPr>
          <a:lstStyle/>
          <a:p>
            <a:r>
              <a:rPr lang="en-US" dirty="0"/>
              <a:t>Israelis (67%), British (67%), Palestinians (57%), Italians (58%), and Germans (55%) SUPPORT their Prime Minister / Chancellor in handling it.</a:t>
            </a:r>
          </a:p>
          <a:p>
            <a:r>
              <a:rPr lang="en-US" dirty="0"/>
              <a:t>The majority of Italians (57%), Palestinians (56%), and British (53%) think their Ministry of Health is “doing everything they can.”</a:t>
            </a:r>
          </a:p>
          <a:p>
            <a:r>
              <a:rPr lang="en-US" dirty="0"/>
              <a:t>The majority of Israelis (55%) and Palestinians (54%) think their country was PREPARED for the health crisis, with the vast majority of Italians (72%), British (71%), Polish (70%), and Americans (68%) who think their country was UNPREPARED.</a:t>
            </a:r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61384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09090"/>
            <a:ext cx="10696575" cy="8113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In general, are you more </a:t>
            </a:r>
            <a:r>
              <a:rPr lang="en-US" sz="2800" b="1" dirty="0">
                <a:solidFill>
                  <a:srgbClr val="5B9BD5"/>
                </a:solidFill>
              </a:rPr>
              <a:t>OPTIMISTIC</a:t>
            </a:r>
            <a:r>
              <a:rPr lang="en-US" sz="2800" b="1" dirty="0"/>
              <a:t> or </a:t>
            </a:r>
            <a:r>
              <a:rPr lang="en-US" sz="2800" b="1" dirty="0">
                <a:solidFill>
                  <a:srgbClr val="FF0000"/>
                </a:solidFill>
              </a:rPr>
              <a:t>PESSIMISTIC</a:t>
            </a:r>
            <a:r>
              <a:rPr lang="en-US" sz="2800" b="1" dirty="0"/>
              <a:t> towards the future?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79373"/>
              </p:ext>
            </p:extLst>
          </p:nvPr>
        </p:nvGraphicFramePr>
        <p:xfrm>
          <a:off x="747712" y="974769"/>
          <a:ext cx="10515600" cy="496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012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09090"/>
            <a:ext cx="10696575" cy="8113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In general, are you more </a:t>
            </a:r>
            <a:r>
              <a:rPr lang="en-US" sz="2800" b="1" dirty="0">
                <a:solidFill>
                  <a:srgbClr val="5B9BD5"/>
                </a:solidFill>
              </a:rPr>
              <a:t>OPTIMISTIC</a:t>
            </a:r>
            <a:r>
              <a:rPr lang="en-US" sz="2800" b="1" dirty="0"/>
              <a:t> or </a:t>
            </a:r>
            <a:r>
              <a:rPr lang="en-US" sz="2800" b="1" dirty="0">
                <a:solidFill>
                  <a:srgbClr val="FF0000"/>
                </a:solidFill>
              </a:rPr>
              <a:t>PESSIMISTIC</a:t>
            </a:r>
            <a:r>
              <a:rPr lang="en-US" sz="2800" b="1" dirty="0"/>
              <a:t> towards the future?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805511"/>
              </p:ext>
            </p:extLst>
          </p:nvPr>
        </p:nvGraphicFramePr>
        <p:xfrm>
          <a:off x="747712" y="974769"/>
          <a:ext cx="10515600" cy="496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A1ABBC8-F00E-4BC3-9D9E-69C31743C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3281" y="1933575"/>
            <a:ext cx="862013" cy="48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68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232890"/>
            <a:ext cx="10696575" cy="8113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Do you know someone personally who was diagnosed with Coronavirus?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291541"/>
              </p:ext>
            </p:extLst>
          </p:nvPr>
        </p:nvGraphicFramePr>
        <p:xfrm>
          <a:off x="747712" y="974769"/>
          <a:ext cx="10515600" cy="496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643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232890"/>
            <a:ext cx="10696575" cy="8113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Do you know someone personally who was diagnosed with Coronavirus?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035157"/>
              </p:ext>
            </p:extLst>
          </p:nvPr>
        </p:nvGraphicFramePr>
        <p:xfrm>
          <a:off x="747712" y="974769"/>
          <a:ext cx="10515600" cy="515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A36214C-E652-4530-A182-FAEF589E8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6162" y="974769"/>
            <a:ext cx="859611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15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6438</TotalTime>
  <Words>993</Words>
  <Application>Microsoft Office PowerPoint</Application>
  <PresentationFormat>Widescreen</PresentationFormat>
  <Paragraphs>100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A Multi-Country Study   Measuring the Attitudes of Citizens in Israel, Palestinian Authority, Germany, United States, United Kingdom, Italy, and Poland Towards COVID-19</vt:lpstr>
      <vt:lpstr>Survey Methodology</vt:lpstr>
      <vt:lpstr>Key Findings I</vt:lpstr>
      <vt:lpstr>Key Findings II</vt:lpstr>
      <vt:lpstr>Key Findings III</vt:lpstr>
      <vt:lpstr>In general, are you more OPTIMISTIC or PESSIMISTIC towards the future?</vt:lpstr>
      <vt:lpstr>In general, are you more OPTIMISTIC or PESSIMISTIC towards the future?</vt:lpstr>
      <vt:lpstr>Do you know someone personally who was diagnosed with Coronavirus?</vt:lpstr>
      <vt:lpstr>Do you know someone personally who was diagnosed with Coronavirus?</vt:lpstr>
      <vt:lpstr>Do you think it is LIKELY or NOT LIKELY that you or a family member might contract Coronavirus in the near future?</vt:lpstr>
      <vt:lpstr>How CONFIDENT or NOT CONFIDENT are you that you or a family member would receive the necessary medical care and treatment if diagnosed with  Coronavirus?</vt:lpstr>
      <vt:lpstr>How CONFIDENT or NOT CONFIDENT are you that you or a family member would receive the necessary medical care and treatment if diagnosed with  Coronavirus?</vt:lpstr>
      <vt:lpstr>Left house to buy groceries or medicine, go to the doctor, visit relatives, or exercise in the last week</vt:lpstr>
      <vt:lpstr>Including yourself, how many people are living in your home at this time?</vt:lpstr>
      <vt:lpstr>Looking towards the future, are you more concerned about your personal HEALTH or FINANCES?</vt:lpstr>
      <vt:lpstr>During this global crisis, would you say you have MORE or LESS faith in G-d?</vt:lpstr>
      <vt:lpstr>During this global crisis, would you say you have MORE or LESS faith in G-d?</vt:lpstr>
      <vt:lpstr>Do you SUPPORT or OPPOSE the way NETANYAHU / ABBAS / MERKEL / MORAWIECKI / CONTE / JOHNSON / TRUMP is handling the Coronavirus outbreak and crisis?</vt:lpstr>
      <vt:lpstr>Do you SUPPORT or OPPOSE the way PRIME MINISTER NETANYAHU  is handling the Coronavirus outbreak and crisis?</vt:lpstr>
      <vt:lpstr>When thinking about the decisions and actions taken by the Department / Ministry of Health to fight the spread of Coronavirus, are they…….?</vt:lpstr>
      <vt:lpstr>When thinking about the decisions and actions taken by the Ministry of Health to fight the spread of Coronavirus, are they…….?</vt:lpstr>
      <vt:lpstr>When thinking about the decisions and actions taken by the Ministry of Health to fight the spread of Coronavirus, are they…….?</vt:lpstr>
      <vt:lpstr>Do you think IL / PA / DE / PL / IT / UK / US was  PREPARED or UNPREPARED for a health crisis like this?</vt:lpstr>
      <vt:lpstr>When thinking about the Coronavirus outbreak in IL / PA / DE / PL / IT / UK / US do you think that the worst is _____________?</vt:lpstr>
      <vt:lpstr>Do you think the post-Coronavirus world will be  _____________?</vt:lpstr>
      <vt:lpstr>EMPLOYMENT VS. UNEMPLOYMENT</vt:lpstr>
      <vt:lpstr>For more information…..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the Attitudes of Israelis Towards Europe and the European Union</dc:title>
  <dc:creator>MB</dc:creator>
  <cp:lastModifiedBy>Mitchell Barak</cp:lastModifiedBy>
  <cp:revision>308</cp:revision>
  <cp:lastPrinted>2020-05-17T11:10:22Z</cp:lastPrinted>
  <dcterms:created xsi:type="dcterms:W3CDTF">2016-01-13T12:19:52Z</dcterms:created>
  <dcterms:modified xsi:type="dcterms:W3CDTF">2020-05-19T08:55:40Z</dcterms:modified>
</cp:coreProperties>
</file>