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4" r:id="rId3"/>
    <p:sldId id="281" r:id="rId4"/>
    <p:sldId id="299" r:id="rId5"/>
    <p:sldId id="293" r:id="rId6"/>
    <p:sldId id="294" r:id="rId7"/>
    <p:sldId id="296" r:id="rId8"/>
    <p:sldId id="283" r:id="rId9"/>
    <p:sldId id="295" r:id="rId10"/>
    <p:sldId id="297" r:id="rId11"/>
    <p:sldId id="288" r:id="rId12"/>
    <p:sldId id="290" r:id="rId13"/>
    <p:sldId id="289" r:id="rId14"/>
    <p:sldId id="291" r:id="rId15"/>
    <p:sldId id="292" r:id="rId16"/>
    <p:sldId id="258" r:id="rId17"/>
    <p:sldId id="273" r:id="rId18"/>
    <p:sldId id="259" r:id="rId19"/>
    <p:sldId id="286" r:id="rId20"/>
    <p:sldId id="260" r:id="rId21"/>
    <p:sldId id="261" r:id="rId22"/>
    <p:sldId id="287" r:id="rId23"/>
    <p:sldId id="298" r:id="rId24"/>
    <p:sldId id="262" r:id="rId25"/>
    <p:sldId id="263" r:id="rId26"/>
    <p:sldId id="264" r:id="rId27"/>
    <p:sldId id="268" r:id="rId28"/>
    <p:sldId id="265" r:id="rId29"/>
    <p:sldId id="266" r:id="rId30"/>
    <p:sldId id="271" r:id="rId31"/>
    <p:sldId id="270" r:id="rId32"/>
    <p:sldId id="267" r:id="rId33"/>
    <p:sldId id="269" r:id="rId34"/>
    <p:sldId id="280" r:id="rId35"/>
    <p:sldId id="272" r:id="rId36"/>
    <p:sldId id="277" r:id="rId37"/>
    <p:sldId id="276" r:id="rId38"/>
    <p:sldId id="300" r:id="rId39"/>
    <p:sldId id="301" r:id="rId40"/>
    <p:sldId id="27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405"/>
  </p:normalViewPr>
  <p:slideViewPr>
    <p:cSldViewPr snapToGrid="0" snapToObjects="1">
      <p:cViewPr varScale="1">
        <p:scale>
          <a:sx n="73" d="100"/>
          <a:sy n="73" d="100"/>
        </p:scale>
        <p:origin x="5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8CD7E-0A86-C54E-8972-E68E183D1C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33D203-DAF0-904D-A2CD-A8244480D1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AFA90-AC8B-E449-9767-CF8A84C91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C7338-E131-7640-8C79-207A60C25C34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EEFDE-BA2F-7A47-8605-8926B8B03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0BD738-40E2-C643-8629-CE9B638AA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7F85-2463-4F41-8FE1-CAB8069D0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190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62135-1FE3-C342-B771-BF2F24DE7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AF7D86-9004-4E4A-AF3E-3581983C96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F519E-80F2-2541-9B9B-8300789C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C7338-E131-7640-8C79-207A60C25C34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BB64F-13B9-9F47-8AB5-A389381E8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09349-6563-BB4C-AA23-AB7D4A0E0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7F85-2463-4F41-8FE1-CAB8069D0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570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B00CCD-B4DA-804A-883F-BBD25A66F9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4EF4F9-F057-4B4B-BA92-9D5D1F0BB5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47EAF-B21D-4947-A0BB-3D9BAFF88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C7338-E131-7640-8C79-207A60C25C34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DF1C5-6F4D-2242-BAE2-B819F6745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8791C-CB98-7A4B-A02B-197FCD68D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7F85-2463-4F41-8FE1-CAB8069D0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88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6326D-B836-5147-BE10-B8AF27485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61C21-38E5-FE48-81EB-DC15483CA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9BB2F-3EA4-694B-AD6C-8E373E9D5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C7338-E131-7640-8C79-207A60C25C34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9392D-D5D4-0E47-9B25-0549F8E85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CA775-F3F1-2842-9E08-2A38AAA2B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7F85-2463-4F41-8FE1-CAB8069D0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1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D7529-A8B5-1743-9FBF-8CD134B61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F0E8A-6BBA-D446-AA04-56A3A0E2E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A8375-DF8E-624F-AB96-D41AA6AA1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C7338-E131-7640-8C79-207A60C25C34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40B35-946D-E34B-B7D4-1A09E1A8B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5690B-81A7-CE44-89B7-A093CB5AE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7F85-2463-4F41-8FE1-CAB8069D0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750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31277-29CB-1840-A70A-159069D46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61FF3-D4A1-CE40-B7B2-514030C24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60B0CC-C39F-BF42-8103-9880FB7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D7938D-3E08-EB42-B0D7-83CEDF998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C7338-E131-7640-8C79-207A60C25C34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E094AA-F1A8-BA42-A9E9-A5C92A203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A05D8F-2776-F549-9A09-80730B29A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7F85-2463-4F41-8FE1-CAB8069D0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2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0D3B0-27C5-D447-9CF8-8D72C8DE0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8DA9E3-343F-9A4A-81AD-4DF686D069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A79529-6E61-DF47-B3B2-AD9014236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473A5E-BCD5-B74E-8225-44310EA03C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D33CD4-DBC9-5D48-8621-DF32E05ECB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FDA5F8-CD95-DE47-A079-694798C97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C7338-E131-7640-8C79-207A60C25C34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AEC82F-0213-1140-875A-C27774355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33868A-0543-5C44-B2C8-C6AA3D198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7F85-2463-4F41-8FE1-CAB8069D0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18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3D95-A6C0-4C43-ADBB-51A7EB682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6DFE5C-52A7-3540-B136-16BAAAA48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C7338-E131-7640-8C79-207A60C25C34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6AA51C-B9B9-8343-922D-9DB186012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D7A9F4-080D-4C41-836E-29985409C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7F85-2463-4F41-8FE1-CAB8069D0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443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4B7EF8-8BB4-F244-971A-76E03488E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C7338-E131-7640-8C79-207A60C25C34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CE2D6D-EC9A-484A-A407-DEBB148C9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4B397-4D47-4E4F-85EE-D218C5F34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7F85-2463-4F41-8FE1-CAB8069D0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59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C5FDF-48DF-5948-B7D4-232A638A5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B6E44-E2CA-9946-B0B1-5171F0BC7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864AC-446C-8A46-9A31-E19E9FFDB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BB43D5-36E8-6F49-90CC-347A20A49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C7338-E131-7640-8C79-207A60C25C34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36CBAA-7EF4-7642-8B97-DDE508DE3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F88047-F8BC-DB4E-A3CE-49CE0C421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7F85-2463-4F41-8FE1-CAB8069D0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239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5AD0C-0874-2543-86B2-2CB0063C8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9FB27F-B303-584B-8BE2-F81767E2A3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EA34C-D444-9047-ACEF-340168FFAF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F5A5F8-AD5C-2747-871C-EB9B5EE1E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C7338-E131-7640-8C79-207A60C25C34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36E67C-3A3D-3247-9071-0EF672B74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8B4798-C71D-CD4F-A081-9DE7061B5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7F85-2463-4F41-8FE1-CAB8069D0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321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C3FE46-AC51-2B4B-B8B9-A5D73AF92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67644F-5A13-5B41-834E-237F884E4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83581-85FA-4C4A-A358-BC0E75E816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C7338-E131-7640-8C79-207A60C25C34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5DC08-2623-8941-AA5B-9D49963760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364FE-4F4F-444E-99F4-C5A8BDB40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D7F85-2463-4F41-8FE1-CAB8069D0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80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19471-EE54-8944-8FAC-06C9C113D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92454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COVID-19 Crisis: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i="1" dirty="0">
                <a:solidFill>
                  <a:srgbClr val="FF0000"/>
                </a:solidFill>
              </a:rPr>
              <a:t>Asian Populism and its Discontents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81E0EB-B97B-5142-9DC8-1A35B18BCD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93924" y="4806778"/>
            <a:ext cx="4485503" cy="1297460"/>
          </a:xfrm>
        </p:spPr>
        <p:txBody>
          <a:bodyPr/>
          <a:lstStyle/>
          <a:p>
            <a:r>
              <a:rPr lang="en-US" dirty="0"/>
              <a:t>Richard J. </a:t>
            </a:r>
            <a:r>
              <a:rPr lang="en-US" dirty="0" err="1"/>
              <a:t>Heydarian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9D92EB-C24C-374F-9F55-64CA65580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15" y="4153758"/>
            <a:ext cx="3810000" cy="260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0C4799-3E51-CA4C-A5B6-437EBAA70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4894" y="-1"/>
            <a:ext cx="3198778" cy="19747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E9702D-4897-A341-B52E-8DE6E9310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8071" y="2331"/>
            <a:ext cx="3940377" cy="207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46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8BBB4-C37E-FA49-85A2-6D7B064F2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74146"/>
          </a:xfrm>
        </p:spPr>
        <p:txBody>
          <a:bodyPr/>
          <a:lstStyle/>
          <a:p>
            <a:pPr algn="ctr"/>
            <a:r>
              <a:rPr lang="en-US" b="1" dirty="0"/>
              <a:t>Strongman Syndrome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C717C24-8FC7-B341-BA3B-5EE21DA72E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7244" y="1439271"/>
            <a:ext cx="8900808" cy="5272814"/>
          </a:xfrm>
        </p:spPr>
      </p:pic>
    </p:spTree>
    <p:extLst>
      <p:ext uri="{BB962C8B-B14F-4D97-AF65-F5344CB8AC3E}">
        <p14:creationId xmlns:p14="http://schemas.microsoft.com/office/powerpoint/2010/main" val="3509556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106BA-F84A-5D40-9319-99EB793A6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7433398-7DEE-B049-9C5A-115895C3AA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731" y="240758"/>
            <a:ext cx="5846323" cy="564447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54B869-4D1F-E847-881C-8DA50A7B2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3131" y="240759"/>
            <a:ext cx="777050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68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9CF84-285C-1F42-BBCD-4B9527763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5330C1-021C-0844-8C4F-E360FD9309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0434" y="365125"/>
            <a:ext cx="8988357" cy="5811838"/>
          </a:xfrm>
        </p:spPr>
      </p:pic>
    </p:spTree>
    <p:extLst>
      <p:ext uri="{BB962C8B-B14F-4D97-AF65-F5344CB8AC3E}">
        <p14:creationId xmlns:p14="http://schemas.microsoft.com/office/powerpoint/2010/main" val="977689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52002-4D3A-F74A-9EF4-8AADD3DAC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BFD33-4F03-9741-9D51-6C26E50E92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97593" y="1690688"/>
            <a:ext cx="3523845" cy="4008099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BB0E4A-7AC4-9F41-826A-AB865E301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24" y="1585068"/>
            <a:ext cx="6159500" cy="400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28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03859-E916-BF48-8447-A44AD775C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98B6D2-0EB5-5D4B-BCAA-0820D18168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6843" y="126460"/>
            <a:ext cx="6938313" cy="6050503"/>
          </a:xfrm>
        </p:spPr>
      </p:pic>
    </p:spTree>
    <p:extLst>
      <p:ext uri="{BB962C8B-B14F-4D97-AF65-F5344CB8AC3E}">
        <p14:creationId xmlns:p14="http://schemas.microsoft.com/office/powerpoint/2010/main" val="611595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29066-3B15-0F48-B58F-804BA7D93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BC7D03-367F-E443-A066-1A8D7C1D15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59472"/>
            <a:ext cx="7936476" cy="5285293"/>
          </a:xfrm>
        </p:spPr>
      </p:pic>
    </p:spTree>
    <p:extLst>
      <p:ext uri="{BB962C8B-B14F-4D97-AF65-F5344CB8AC3E}">
        <p14:creationId xmlns:p14="http://schemas.microsoft.com/office/powerpoint/2010/main" val="4138891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7797A-2647-AB47-9F2A-5EC1FE4A7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The Naked Emperor: Right-Wing Populism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C6AABD-7E02-694C-BD3B-EE192ABF59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8421" y="1690688"/>
            <a:ext cx="6462583" cy="4448432"/>
          </a:xfrm>
        </p:spPr>
      </p:pic>
    </p:spTree>
    <p:extLst>
      <p:ext uri="{BB962C8B-B14F-4D97-AF65-F5344CB8AC3E}">
        <p14:creationId xmlns:p14="http://schemas.microsoft.com/office/powerpoint/2010/main" val="47455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FFAFD-EA13-194C-8013-15CA40C3C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 Context….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CD5861-6532-BE4B-8884-3AF989030E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37638" y="1690688"/>
            <a:ext cx="4716162" cy="497977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F09807-CC03-F44F-85CC-176A3E8E3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62" y="1690687"/>
            <a:ext cx="4561701" cy="497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24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FF892-4397-5A40-8B8D-47FFC280D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1319DE-3ED2-6443-A140-E32FC62D89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9244" y="518984"/>
            <a:ext cx="8785654" cy="5657979"/>
          </a:xfrm>
        </p:spPr>
      </p:pic>
    </p:spTree>
    <p:extLst>
      <p:ext uri="{BB962C8B-B14F-4D97-AF65-F5344CB8AC3E}">
        <p14:creationId xmlns:p14="http://schemas.microsoft.com/office/powerpoint/2010/main" val="2951929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DF79-8FC3-2C4A-959F-44E869120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40D732B-3FE8-2D40-A1DB-675ACCAEBB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1702" y="779547"/>
            <a:ext cx="7371676" cy="4784674"/>
          </a:xfrm>
        </p:spPr>
      </p:pic>
    </p:spTree>
    <p:extLst>
      <p:ext uri="{BB962C8B-B14F-4D97-AF65-F5344CB8AC3E}">
        <p14:creationId xmlns:p14="http://schemas.microsoft.com/office/powerpoint/2010/main" val="3576038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F10D2-6C99-7546-B433-6ED1881EC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7F1624-D52D-D248-8BCF-03C43E963D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8409" y="1600638"/>
            <a:ext cx="3949430" cy="4440238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00BD38-551E-234C-BE27-4E9A11070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517" y="1600638"/>
            <a:ext cx="3810000" cy="444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74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614D1-0EAA-D44A-BD24-BE32B1E99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E0E4B6-FEED-0647-8486-D9787E5954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9309" y="556054"/>
            <a:ext cx="8748584" cy="5128054"/>
          </a:xfrm>
        </p:spPr>
      </p:pic>
    </p:spTree>
    <p:extLst>
      <p:ext uri="{BB962C8B-B14F-4D97-AF65-F5344CB8AC3E}">
        <p14:creationId xmlns:p14="http://schemas.microsoft.com/office/powerpoint/2010/main" val="757682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0B078-5A6E-AD40-B8CE-A91B4F8EF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6ABF3F-6C58-CF46-A097-1B48977D06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8735" y="543697"/>
            <a:ext cx="9020433" cy="5534412"/>
          </a:xfrm>
        </p:spPr>
      </p:pic>
    </p:spTree>
    <p:extLst>
      <p:ext uri="{BB962C8B-B14F-4D97-AF65-F5344CB8AC3E}">
        <p14:creationId xmlns:p14="http://schemas.microsoft.com/office/powerpoint/2010/main" val="248482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BB821-96E4-7B40-80A6-8A3DECDEC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89FBF83-26C4-894B-AF5F-17E041248E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1753" y="0"/>
            <a:ext cx="9990307" cy="6858000"/>
          </a:xfrm>
        </p:spPr>
      </p:pic>
    </p:spTree>
    <p:extLst>
      <p:ext uri="{BB962C8B-B14F-4D97-AF65-F5344CB8AC3E}">
        <p14:creationId xmlns:p14="http://schemas.microsoft.com/office/powerpoint/2010/main" val="36265557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261DF-917E-F84B-840D-EFAC916BE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6EE526F-7FBE-654E-A5DF-EBC73D412B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6894" y="492935"/>
            <a:ext cx="8112868" cy="5654945"/>
          </a:xfrm>
        </p:spPr>
      </p:pic>
    </p:spTree>
    <p:extLst>
      <p:ext uri="{BB962C8B-B14F-4D97-AF65-F5344CB8AC3E}">
        <p14:creationId xmlns:p14="http://schemas.microsoft.com/office/powerpoint/2010/main" val="4069748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54B9B-3C2F-214F-9315-43D2D138E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9405"/>
          </a:xfrm>
        </p:spPr>
        <p:txBody>
          <a:bodyPr>
            <a:normAutofit fontScale="90000"/>
          </a:bodyPr>
          <a:lstStyle/>
          <a:p>
            <a:r>
              <a:rPr lang="en-US" dirty="0"/>
              <a:t>Not only the longest lockdown (longer than even Wuhan!)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F1BAD4-239D-DB46-9B96-22539A5BF6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5933" y="1426605"/>
            <a:ext cx="7587049" cy="5263978"/>
          </a:xfrm>
        </p:spPr>
      </p:pic>
    </p:spTree>
    <p:extLst>
      <p:ext uri="{BB962C8B-B14F-4D97-AF65-F5344CB8AC3E}">
        <p14:creationId xmlns:p14="http://schemas.microsoft.com/office/powerpoint/2010/main" val="583527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EC0DA-F9B4-0A45-A1A1-859563E78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    Early warning….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9D604F-696E-8B47-A303-DD014134EF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5361" y="1899765"/>
            <a:ext cx="7698260" cy="4351338"/>
          </a:xfrm>
        </p:spPr>
      </p:pic>
    </p:spTree>
    <p:extLst>
      <p:ext uri="{BB962C8B-B14F-4D97-AF65-F5344CB8AC3E}">
        <p14:creationId xmlns:p14="http://schemas.microsoft.com/office/powerpoint/2010/main" val="12509617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1A6BE-C2C5-9643-BB30-B2D915620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039D10-FD7E-894B-AF42-117F6F8918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2303" y="481914"/>
            <a:ext cx="8958647" cy="5695049"/>
          </a:xfrm>
        </p:spPr>
      </p:pic>
    </p:spTree>
    <p:extLst>
      <p:ext uri="{BB962C8B-B14F-4D97-AF65-F5344CB8AC3E}">
        <p14:creationId xmlns:p14="http://schemas.microsoft.com/office/powerpoint/2010/main" val="1031205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663D5-3A32-9541-A879-84BA67477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Politicization of Public Health amid reduced Budget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64FE80-4ECC-2945-9ED8-96343EC558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8995" y="1690688"/>
            <a:ext cx="7216346" cy="5056101"/>
          </a:xfrm>
        </p:spPr>
      </p:pic>
    </p:spTree>
    <p:extLst>
      <p:ext uri="{BB962C8B-B14F-4D97-AF65-F5344CB8AC3E}">
        <p14:creationId xmlns:p14="http://schemas.microsoft.com/office/powerpoint/2010/main" val="38683585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76232-EA72-074F-AA2C-DFF066931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108" y="204487"/>
            <a:ext cx="12638903" cy="996521"/>
          </a:xfrm>
        </p:spPr>
        <p:txBody>
          <a:bodyPr/>
          <a:lstStyle/>
          <a:p>
            <a:r>
              <a:rPr lang="en-US" b="1" dirty="0"/>
              <a:t>Corruption Scandals in Most Crucial Agencies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892AF1-D6AE-2244-9B26-C90C649146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639" y="1361646"/>
            <a:ext cx="5935361" cy="513122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3D2624-186E-7449-A189-18DF34EA7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817" y="1361646"/>
            <a:ext cx="6030544" cy="516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571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7A5D0-79E4-3D48-94B5-0F6282422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D67FFB-D4CA-CF47-BD26-C598944ECD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9946" y="365125"/>
            <a:ext cx="8291383" cy="5811838"/>
          </a:xfrm>
        </p:spPr>
      </p:pic>
    </p:spTree>
    <p:extLst>
      <p:ext uri="{BB962C8B-B14F-4D97-AF65-F5344CB8AC3E}">
        <p14:creationId xmlns:p14="http://schemas.microsoft.com/office/powerpoint/2010/main" val="565271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85434-7B99-F14A-9514-F303255FF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Structure and Agency interaction: Three S’s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48642-DF10-444A-8020-F417EC6AE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highlight>
                  <a:srgbClr val="FFFF00"/>
                </a:highlight>
              </a:rPr>
              <a:t>State Capacity</a:t>
            </a:r>
          </a:p>
          <a:p>
            <a:r>
              <a:rPr lang="en-US" dirty="0"/>
              <a:t>Social Cohesion</a:t>
            </a:r>
          </a:p>
          <a:p>
            <a:r>
              <a:rPr lang="en-US" dirty="0"/>
              <a:t>Stewardship </a:t>
            </a:r>
          </a:p>
        </p:txBody>
      </p:sp>
    </p:spTree>
    <p:extLst>
      <p:ext uri="{BB962C8B-B14F-4D97-AF65-F5344CB8AC3E}">
        <p14:creationId xmlns:p14="http://schemas.microsoft.com/office/powerpoint/2010/main" val="37143446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F07E4-5598-1D40-8EC0-6922CB5EA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063652-5D5E-094D-87C5-94CF4512D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9372" y="365125"/>
            <a:ext cx="8575589" cy="5811838"/>
          </a:xfrm>
        </p:spPr>
      </p:pic>
    </p:spTree>
    <p:extLst>
      <p:ext uri="{BB962C8B-B14F-4D97-AF65-F5344CB8AC3E}">
        <p14:creationId xmlns:p14="http://schemas.microsoft.com/office/powerpoint/2010/main" val="32120949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075BD-F964-EF4D-A549-A5DC8E484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 Contract Tracing and Mass Testing Backlogs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9E6AC7-739B-AD4F-AEC5-FFDA736674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4479" y="1825625"/>
            <a:ext cx="8843041" cy="4351338"/>
          </a:xfrm>
        </p:spPr>
      </p:pic>
    </p:spTree>
    <p:extLst>
      <p:ext uri="{BB962C8B-B14F-4D97-AF65-F5344CB8AC3E}">
        <p14:creationId xmlns:p14="http://schemas.microsoft.com/office/powerpoint/2010/main" val="16633284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B9D0B-1C25-384C-8F00-AE7F5AECC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Mis-priorities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616362-C3F9-3645-B604-B2E114C3E5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1923" y="1825625"/>
            <a:ext cx="6969211" cy="4351338"/>
          </a:xfrm>
        </p:spPr>
      </p:pic>
    </p:spTree>
    <p:extLst>
      <p:ext uri="{BB962C8B-B14F-4D97-AF65-F5344CB8AC3E}">
        <p14:creationId xmlns:p14="http://schemas.microsoft.com/office/powerpoint/2010/main" val="19143261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53436-F3BF-154D-8A9E-D08E5A0BB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 </a:t>
            </a:r>
            <a:r>
              <a:rPr lang="en-US" b="1" dirty="0"/>
              <a:t>No Economic Recovery Program, Despite Major “Borrow, Borrow, Borrow”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3A5D27-A29C-B041-8116-4C3449A786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7517" y="1973906"/>
            <a:ext cx="5456966" cy="4351338"/>
          </a:xfrm>
        </p:spPr>
      </p:pic>
    </p:spTree>
    <p:extLst>
      <p:ext uri="{BB962C8B-B14F-4D97-AF65-F5344CB8AC3E}">
        <p14:creationId xmlns:p14="http://schemas.microsoft.com/office/powerpoint/2010/main" val="19506674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48446-3207-2440-AFF6-407D7787C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/>
              <a:t>Vaccine Or nothing: No “Dance” after “Hammer”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FAFB00-8163-554F-8F91-CFE1B9CA2F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0734" y="1690687"/>
            <a:ext cx="4782065" cy="450004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FDE7FD-FFBC-DD4B-8FAA-3744C61F3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54" y="1336054"/>
            <a:ext cx="4570970" cy="506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3864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34A40-01CE-3842-8842-28CDD0F58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794" y="365125"/>
            <a:ext cx="9352005" cy="1325563"/>
          </a:xfrm>
        </p:spPr>
        <p:txBody>
          <a:bodyPr/>
          <a:lstStyle/>
          <a:p>
            <a:r>
              <a:rPr lang="en-US" b="1" dirty="0"/>
              <a:t>What and How Did it Go So Wrong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3F4ECA-ECCF-CC4F-8E7C-3601D24C91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2138" y="1936836"/>
            <a:ext cx="4753862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6CBB8F-31A7-DC45-A123-B453530FC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156" y="1936836"/>
            <a:ext cx="4559410" cy="43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704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7905A-9B53-B24F-8162-0916EE689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Satisfaction Surveys in climate of Fear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85724A-3A17-4949-9ACC-ED87725EA0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1223" y="1887407"/>
            <a:ext cx="8340810" cy="4605467"/>
          </a:xfrm>
        </p:spPr>
      </p:pic>
    </p:spTree>
    <p:extLst>
      <p:ext uri="{BB962C8B-B14F-4D97-AF65-F5344CB8AC3E}">
        <p14:creationId xmlns:p14="http://schemas.microsoft.com/office/powerpoint/2010/main" val="14828477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03E50-024A-784C-B360-C417401E8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8809EE-4355-7542-9C79-A87D8EEEB6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82049" y="1690688"/>
            <a:ext cx="5881817" cy="42799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30AF64-1CB7-624B-9136-9426F4113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0688"/>
            <a:ext cx="5682049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770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E8690-6B22-424A-A770-1BDC5045C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  Blame Game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F661AF-2A08-A34F-8758-9257B3A73C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7537" y="1825625"/>
            <a:ext cx="8996926" cy="4351338"/>
          </a:xfrm>
        </p:spPr>
      </p:pic>
    </p:spTree>
    <p:extLst>
      <p:ext uri="{BB962C8B-B14F-4D97-AF65-F5344CB8AC3E}">
        <p14:creationId xmlns:p14="http://schemas.microsoft.com/office/powerpoint/2010/main" val="37488007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2A23B-5F2C-2E4E-BB7C-484CD3D65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C9336E-262F-D04A-ABAE-08E0982C44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-1"/>
            <a:ext cx="9126049" cy="6492875"/>
          </a:xfrm>
        </p:spPr>
      </p:pic>
    </p:spTree>
    <p:extLst>
      <p:ext uri="{BB962C8B-B14F-4D97-AF65-F5344CB8AC3E}">
        <p14:creationId xmlns:p14="http://schemas.microsoft.com/office/powerpoint/2010/main" val="723647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4334C-2D55-E247-9ABD-51FCFA933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24FE8B8-B76A-F14A-BF86-CC38C3A763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3157" y="843131"/>
            <a:ext cx="7811311" cy="5119924"/>
          </a:xfrm>
        </p:spPr>
      </p:pic>
    </p:spTree>
    <p:extLst>
      <p:ext uri="{BB962C8B-B14F-4D97-AF65-F5344CB8AC3E}">
        <p14:creationId xmlns:p14="http://schemas.microsoft.com/office/powerpoint/2010/main" val="41524751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78BB0-E839-F749-AC0A-C5AED0A12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Post-Populism? The </a:t>
            </a:r>
            <a:r>
              <a:rPr lang="en-US" b="1" dirty="0" err="1"/>
              <a:t>Yorme</a:t>
            </a:r>
            <a:r>
              <a:rPr lang="en-US" b="1" dirty="0"/>
              <a:t>, the Billionaire, and the Pacman 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876FAA-954F-494F-BA2A-4A74B9B7FF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3838" y="1690688"/>
            <a:ext cx="5931243" cy="5066270"/>
          </a:xfrm>
        </p:spPr>
      </p:pic>
    </p:spTree>
    <p:extLst>
      <p:ext uri="{BB962C8B-B14F-4D97-AF65-F5344CB8AC3E}">
        <p14:creationId xmlns:p14="http://schemas.microsoft.com/office/powerpoint/2010/main" val="298459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26D7B-2C6F-EE45-B6C9-4111CDF99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345D6-9824-B04C-8034-24F6208A8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97668"/>
            <a:ext cx="10515600" cy="5379295"/>
          </a:xfrm>
        </p:spPr>
        <p:txBody>
          <a:bodyPr/>
          <a:lstStyle/>
          <a:p>
            <a:pPr marL="0" indent="0" algn="ctr">
              <a:buNone/>
            </a:pPr>
            <a:r>
              <a:rPr lang="en-PH" dirty="0"/>
              <a:t>“All the world’s a stage…and one man in his time plays many parts.” Shakespeare </a:t>
            </a:r>
            <a:br>
              <a:rPr lang="en-PH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06F9CB-3381-6A43-8847-662F522E2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941" y="2047808"/>
            <a:ext cx="86741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45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DA886-5BFD-9341-871C-6FCAE8E8A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 Populism and Popularity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A27F5-E18D-A94A-A225-0F9209EED2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PH" dirty="0"/>
              <a:t>The atavistic need for a tough leader, a “father figure,” which explains why Mr. Duterte’s populist peers are experiencing historic approval ratings. At the height of the crisis, </a:t>
            </a:r>
            <a:r>
              <a:rPr lang="en-PH" b="1" dirty="0"/>
              <a:t>India’s Narendra Modi </a:t>
            </a:r>
            <a:r>
              <a:rPr lang="en-PH" dirty="0"/>
              <a:t>saw his approval ratings surging to </a:t>
            </a:r>
            <a:r>
              <a:rPr lang="en-PH" b="1" dirty="0"/>
              <a:t>90 percent, </a:t>
            </a:r>
            <a:r>
              <a:rPr lang="en-PH" dirty="0"/>
              <a:t>while </a:t>
            </a:r>
            <a:r>
              <a:rPr lang="en-PH" b="1" dirty="0"/>
              <a:t>Turkish President Recep Tayyip Erdogan</a:t>
            </a:r>
            <a:r>
              <a:rPr lang="en-PH" dirty="0"/>
              <a:t> enjoyed a </a:t>
            </a:r>
            <a:r>
              <a:rPr lang="en-PH" b="1" dirty="0"/>
              <a:t>14-point bump.</a:t>
            </a:r>
          </a:p>
          <a:p>
            <a:pPr marL="0" indent="0">
              <a:buNone/>
            </a:pPr>
            <a:endParaRPr lang="en-PH" b="1" dirty="0"/>
          </a:p>
          <a:p>
            <a:r>
              <a:rPr lang="en-PH" dirty="0"/>
              <a:t>Even Brazil’s Jair</a:t>
            </a:r>
            <a:r>
              <a:rPr lang="en-PH" b="1" dirty="0"/>
              <a:t> </a:t>
            </a:r>
            <a:r>
              <a:rPr lang="en-PH" b="1" dirty="0" err="1"/>
              <a:t>Bolsonaro</a:t>
            </a:r>
            <a:r>
              <a:rPr lang="en-PH" b="1" dirty="0"/>
              <a:t>, </a:t>
            </a:r>
            <a:r>
              <a:rPr lang="en-PH" dirty="0"/>
              <a:t>widely seen as among the most incompetent leaders in recent months, is garnering his best approval ratings yet.</a:t>
            </a:r>
          </a:p>
          <a:p>
            <a:pPr marL="0" indent="0">
              <a:buNone/>
            </a:pPr>
            <a:endParaRPr lang="en-PH" dirty="0"/>
          </a:p>
          <a:p>
            <a:r>
              <a:rPr lang="en-PH" dirty="0"/>
              <a:t>But, above them all, at </a:t>
            </a:r>
            <a:r>
              <a:rPr lang="en-PH" b="1" dirty="0"/>
              <a:t>91 percent, is Mr. Duterte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200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F8311-A1B5-B14C-A2A0-D165C3D8C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9C4D93B-641D-9B42-AA6E-F1AF316F49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3429" y="719847"/>
            <a:ext cx="8871625" cy="5457116"/>
          </a:xfrm>
        </p:spPr>
      </p:pic>
    </p:spTree>
    <p:extLst>
      <p:ext uri="{BB962C8B-B14F-4D97-AF65-F5344CB8AC3E}">
        <p14:creationId xmlns:p14="http://schemas.microsoft.com/office/powerpoint/2010/main" val="2406320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830B8-3C1F-C147-9A79-AEF925EB8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F70DF1-E7A2-6D48-B9A6-C6015CFA7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807498"/>
          </a:xfrm>
        </p:spPr>
      </p:pic>
    </p:spTree>
    <p:extLst>
      <p:ext uri="{BB962C8B-B14F-4D97-AF65-F5344CB8AC3E}">
        <p14:creationId xmlns:p14="http://schemas.microsoft.com/office/powerpoint/2010/main" val="1008497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A1B6D-77FF-3B4D-85F2-2439C6EB4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Simulacra Politics: </a:t>
            </a:r>
            <a:r>
              <a:rPr lang="en-US" dirty="0"/>
              <a:t/>
            </a:r>
            <a:br>
              <a:rPr lang="en-US" dirty="0"/>
            </a:br>
            <a:r>
              <a:rPr lang="en-US" b="1" i="1" dirty="0"/>
              <a:t>Art of Impression Management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AB504-1B94-F348-8854-8E8760105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PH" dirty="0"/>
              <a:t>Ability </a:t>
            </a:r>
            <a:r>
              <a:rPr lang="en-PH" b="1" dirty="0"/>
              <a:t>“project” leadership </a:t>
            </a:r>
            <a:r>
              <a:rPr lang="en-PH" dirty="0"/>
              <a:t>in our postmodern simulacrum where “impression management” trumps actual performance. </a:t>
            </a:r>
          </a:p>
          <a:p>
            <a:endParaRPr lang="en-PH" dirty="0"/>
          </a:p>
          <a:p>
            <a:r>
              <a:rPr lang="en-PH" dirty="0"/>
              <a:t>Scholars often use the term “</a:t>
            </a:r>
            <a:r>
              <a:rPr lang="en-PH" b="1" dirty="0"/>
              <a:t>performative governance</a:t>
            </a:r>
            <a:r>
              <a:rPr lang="en-PH" dirty="0"/>
              <a:t>” for this brand of leadership. The great scholar of populism </a:t>
            </a:r>
            <a:r>
              <a:rPr lang="en-PH" b="1" dirty="0"/>
              <a:t>Ernesto </a:t>
            </a:r>
            <a:r>
              <a:rPr lang="en-PH" b="1" dirty="0" err="1"/>
              <a:t>Laclau</a:t>
            </a:r>
            <a:r>
              <a:rPr lang="en-PH" b="1" dirty="0"/>
              <a:t> </a:t>
            </a:r>
            <a:r>
              <a:rPr lang="en-PH" dirty="0"/>
              <a:t>also aptly used the term “</a:t>
            </a:r>
            <a:r>
              <a:rPr lang="en-PH" b="1" dirty="0"/>
              <a:t>empty signifier</a:t>
            </a:r>
            <a:r>
              <a:rPr lang="en-PH" dirty="0"/>
              <a:t>.”</a:t>
            </a:r>
          </a:p>
          <a:p>
            <a:r>
              <a:rPr lang="en-PH" dirty="0"/>
              <a:t>In the midst of this crisis, we have seen an </a:t>
            </a:r>
            <a:r>
              <a:rPr lang="en-PH" b="1" dirty="0"/>
              <a:t>emotionally transparent leader</a:t>
            </a:r>
            <a:r>
              <a:rPr lang="en-PH" dirty="0"/>
              <a:t>, </a:t>
            </a:r>
            <a:r>
              <a:rPr lang="en-PH" b="1" dirty="0"/>
              <a:t>ringed by generals </a:t>
            </a:r>
            <a:r>
              <a:rPr lang="en-PH" dirty="0"/>
              <a:t>and top Cabinet members, delivering regular state-of-the-nation perorations pass midnight.</a:t>
            </a:r>
          </a:p>
          <a:p>
            <a:r>
              <a:rPr lang="en-PH" b="1" dirty="0"/>
              <a:t>Reference Bias shift: </a:t>
            </a:r>
            <a:r>
              <a:rPr lang="en-PH" dirty="0"/>
              <a:t>Meanwhile, </a:t>
            </a:r>
            <a:r>
              <a:rPr lang="en-PH" b="1" dirty="0"/>
              <a:t>legions of online propagandists </a:t>
            </a:r>
            <a:r>
              <a:rPr lang="en-PH" dirty="0"/>
              <a:t>carefully nip any criticism in the bud and tirelessly reinforce a curated image of a decisive and reliable leader.</a:t>
            </a:r>
          </a:p>
          <a:p>
            <a:endParaRPr lang="en-PH" dirty="0"/>
          </a:p>
          <a:p>
            <a:r>
              <a:rPr lang="en-PH" b="1" dirty="0"/>
              <a:t>Asymmetric Culpability</a:t>
            </a:r>
            <a:r>
              <a:rPr lang="en-PH" dirty="0"/>
              <a:t>: Blame anyone but the top leader ("</a:t>
            </a:r>
            <a:r>
              <a:rPr lang="en-PH" dirty="0">
                <a:solidFill>
                  <a:srgbClr val="FF0000"/>
                </a:solidFill>
              </a:rPr>
              <a:t>Heaven is high and the emperor is far away</a:t>
            </a:r>
            <a:r>
              <a:rPr lang="en-PH" dirty="0"/>
              <a:t>".)</a:t>
            </a:r>
          </a:p>
          <a:p>
            <a:pPr marL="0" indent="0">
              <a:buNone/>
            </a:pPr>
            <a:endParaRPr lang="en-PH" dirty="0"/>
          </a:p>
          <a:p>
            <a:r>
              <a:rPr lang="en-PH" b="1" dirty="0"/>
              <a:t>Info-overload and Disinformation</a:t>
            </a:r>
            <a:r>
              <a:rPr lang="en-PH" dirty="0"/>
              <a:t>: In our attention-deficit “</a:t>
            </a:r>
            <a:r>
              <a:rPr lang="en-PH" b="1" dirty="0"/>
              <a:t>age of social media,” </a:t>
            </a:r>
            <a:r>
              <a:rPr lang="en-PH" dirty="0"/>
              <a:t>do people really care about detailed, factual analyses?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2967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410</Words>
  <Application>Microsoft Office PowerPoint</Application>
  <PresentationFormat>Widescreen</PresentationFormat>
  <Paragraphs>39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    COVID-19 Crisis:  Asian Populism and its Discontents</vt:lpstr>
      <vt:lpstr>PowerPoint Presentation</vt:lpstr>
      <vt:lpstr>Structure and Agency interaction: Three S’s</vt:lpstr>
      <vt:lpstr>PowerPoint Presentation</vt:lpstr>
      <vt:lpstr>PowerPoint Presentation</vt:lpstr>
      <vt:lpstr> Populism and Popularity</vt:lpstr>
      <vt:lpstr>PowerPoint Presentation</vt:lpstr>
      <vt:lpstr>PowerPoint Presentation</vt:lpstr>
      <vt:lpstr>Simulacra Politics:  Art of Impression Management </vt:lpstr>
      <vt:lpstr>Strongman Syndrome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The Naked Emperor: Right-Wing Populism </vt:lpstr>
      <vt:lpstr>In Context….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Not only the longest lockdown (longer than even Wuhan!)</vt:lpstr>
      <vt:lpstr>                         Early warning….</vt:lpstr>
      <vt:lpstr>PowerPoint Presentation</vt:lpstr>
      <vt:lpstr>Politicization of Public Health amid reduced Budget</vt:lpstr>
      <vt:lpstr>Corruption Scandals in Most Crucial Agencies</vt:lpstr>
      <vt:lpstr>PowerPoint Presentation</vt:lpstr>
      <vt:lpstr>PowerPoint Presentation</vt:lpstr>
      <vt:lpstr> Contract Tracing and Mass Testing Backlogs</vt:lpstr>
      <vt:lpstr>Mis-priorities </vt:lpstr>
      <vt:lpstr>  No Economic Recovery Program, Despite Major “Borrow, Borrow, Borrow”</vt:lpstr>
      <vt:lpstr>Vaccine Or nothing: No “Dance” after “Hammer”</vt:lpstr>
      <vt:lpstr>What and How Did it Go So Wrong </vt:lpstr>
      <vt:lpstr>Satisfaction Surveys in climate of Fear</vt:lpstr>
      <vt:lpstr>PowerPoint Presentation</vt:lpstr>
      <vt:lpstr>  Blame Game </vt:lpstr>
      <vt:lpstr>PowerPoint Presentation</vt:lpstr>
      <vt:lpstr>Post-Populism? The Yorme, the Billionaire, and the Pacman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Duterte’s Twilight Years: Fear and Trembling</dc:title>
  <dc:creator>Richard Heydarian</dc:creator>
  <cp:lastModifiedBy>JOGNO-JEROME</cp:lastModifiedBy>
  <cp:revision>21</cp:revision>
  <dcterms:created xsi:type="dcterms:W3CDTF">2020-08-18T16:34:00Z</dcterms:created>
  <dcterms:modified xsi:type="dcterms:W3CDTF">2020-11-13T06:15:16Z</dcterms:modified>
</cp:coreProperties>
</file>