
<file path=[Content_Types].xml><?xml version="1.0" encoding="utf-8"?>
<Types xmlns="http://schemas.openxmlformats.org/package/2006/content-types">
  <Override PartName="/ppt/metadata" ContentType="application/binary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Default Extension="fntdata" ContentType="application/x-fontdata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3.xml" ContentType="application/vnd.openxmlformats-officedocument.them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notesSlides/notesSlide2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embedTrueTypeFonts="1" saveSubsetFonts="1" autoCompressPictures="0">
  <p:sldMasterIdLst>
    <p:sldMasterId id="2147483648" r:id="rId1"/>
    <p:sldMasterId id="2147483652" r:id="rId2"/>
  </p:sldMasterIdLst>
  <p:notesMasterIdLst>
    <p:notesMasterId r:id="rId3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5143500" type="screen16x9"/>
  <p:notesSz cx="6858000" cy="9144000"/>
  <p:embeddedFontLst>
    <p:embeddedFont>
      <p:font typeface="Open Sans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<p15:guide id="1" orient="horz" pos="1575">
          <p15:clr>
            <a:srgbClr val="A4A3A4"/>
          </p15:clr>
        </p15:guide>
        <p15:guide id="2" orient="horz" pos="3026">
          <p15:clr>
            <a:srgbClr val="A4A3A4"/>
          </p15:clr>
        </p15:guide>
        <p15:guide id="3" orient="horz" pos="758">
          <p15:clr>
            <a:srgbClr val="A4A3A4"/>
          </p15:clr>
        </p15:guide>
        <p15:guide id="4" orient="horz" pos="100">
          <p15:clr>
            <a:srgbClr val="A4A3A4"/>
          </p15:clr>
        </p15:guide>
        <p15:guide id="5" orient="horz" pos="3140">
          <p15:clr>
            <a:srgbClr val="A4A3A4"/>
          </p15:clr>
        </p15:guide>
        <p15:guide id="6" orient="horz" pos="781">
          <p15:clr>
            <a:srgbClr val="A4A3A4"/>
          </p15:clr>
        </p15:guide>
        <p15:guide id="7" orient="horz" pos="2731">
          <p15:clr>
            <a:srgbClr val="A4A3A4"/>
          </p15:clr>
        </p15:guide>
        <p15:guide id="8" pos="226">
          <p15:clr>
            <a:srgbClr val="A4A3A4"/>
          </p15:clr>
        </p15:guide>
        <p15:guide id="9" pos="5534">
          <p15:clr>
            <a:srgbClr val="A4A3A4"/>
          </p15:clr>
        </p15:guide>
        <p15:guide id="10" pos="1224">
          <p15:clr>
            <a:srgbClr val="A4A3A4"/>
          </p15:clr>
        </p15:guide>
        <p15:guide id="11" pos="1338">
          <p15:clr>
            <a:srgbClr val="A4A3A4"/>
          </p15:clr>
        </p15:guide>
        <p15:guide id="12" pos="4564">
          <p15:clr>
            <a:srgbClr val="A4A3A4"/>
          </p15:clr>
        </p15:guide>
        <p15:guide id="13" pos="3560">
          <p15:clr>
            <a:srgbClr val="A4A3A4"/>
          </p15:clr>
        </p15:guide>
        <p15:guide id="14" pos="2449">
          <p15:clr>
            <a:srgbClr val="A4A3A4"/>
          </p15:clr>
        </p15:guide>
        <p15:guide id="15" pos="2336">
          <p15:clr>
            <a:srgbClr val="A4A3A4"/>
          </p15:clr>
        </p15:guide>
        <p15:guide id="16" pos="4785">
          <p15:clr>
            <a:srgbClr val="A4A3A4"/>
          </p15:clr>
        </p15:guide>
        <p15:guide id="17" pos="3447">
          <p15:clr>
            <a:srgbClr val="A4A3A4"/>
          </p15:clr>
        </p15:guide>
        <p15:guide id="18" pos="113">
          <p15:clr>
            <a:srgbClr val="A4A3A4"/>
          </p15:clr>
        </p15:guide>
        <p15:guide id="19" pos="56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r:id="rId62" roundtripDataSignature="AMtx7mjTpbleAC5voRNrGe60Oa3CnG3o8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Ximena Matu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4660"/>
  </p:normalViewPr>
  <p:slideViewPr>
    <p:cSldViewPr snapToGrid="0">
      <p:cViewPr varScale="1">
        <p:scale>
          <a:sx n="135" d="100"/>
          <a:sy n="135" d="100"/>
        </p:scale>
        <p:origin x="-120" y="-192"/>
      </p:cViewPr>
      <p:guideLst>
        <p:guide orient="horz" pos="1575"/>
        <p:guide orient="horz" pos="3026"/>
        <p:guide orient="horz" pos="758"/>
        <p:guide orient="horz" pos="100"/>
        <p:guide orient="horz" pos="3140"/>
        <p:guide orient="horz" pos="781"/>
        <p:guide orient="horz" pos="2731"/>
        <p:guide pos="226"/>
        <p:guide pos="5534"/>
        <p:guide pos="1224"/>
        <p:guide pos="1338"/>
        <p:guide pos="4564"/>
        <p:guide pos="3560"/>
        <p:guide pos="2449"/>
        <p:guide pos="2336"/>
        <p:guide pos="4785"/>
        <p:guide pos="3447"/>
        <p:guide pos="113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notesMaster" Target="notesMasters/notesMaster1.xml"/><Relationship Id="rId62" Type="http://customschemas.google.com/relationships/presentationmetadata" Target="metadata"/><Relationship Id="rId63" Type="http://schemas.openxmlformats.org/officeDocument/2006/relationships/commentAuthors" Target="commentAuthors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40" Type="http://schemas.openxmlformats.org/officeDocument/2006/relationships/font" Target="fonts/font1.fntdata"/><Relationship Id="rId41" Type="http://schemas.openxmlformats.org/officeDocument/2006/relationships/font" Target="fonts/font2.fntdata"/><Relationship Id="rId42" Type="http://schemas.openxmlformats.org/officeDocument/2006/relationships/font" Target="fonts/font3.fntdata"/><Relationship Id="rId43" Type="http://schemas.openxmlformats.org/officeDocument/2006/relationships/font" Target="fonts/font4.fntdata"/><Relationship Id="rId44" Type="http://schemas.openxmlformats.org/officeDocument/2006/relationships/printerSettings" Target="printerSettings/printerSettings1.bin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0" dt="2020-04-24T02:16:13.408" idx="1">
    <p:pos x="6000" y="0"/>
    <p:text>+marijose.vila.miranda@gmail.com</p:text>
    <p:extLst>
      <p:ext uri="{C676402C-5697-4E1C-873F-D02D1690AC5C}">
        <p15:threadingInfo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timeZoneBias="0"/>
      </p:ext>
      <p:ext uri="http://customooxmlschemas.google.com/">
  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commentPostId="AAAAJddVtc8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version of the title slide with a blue background.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text levels remain the same.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slides are intended for titles only.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Different options allow for a more flexible presentation design, but they should be coherent.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chapter separator is an important tool to structure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recommended to make use of this template especially for longer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now provide a title for the content that will follow in your presentation and provide a brief outline.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audience can follow you better and know where they are in your presentation.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single-column slide with a numbered list is also particularly suitable for presenting the presentation structure.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design and structuring recommendations already presented apply.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single-column slide with a numbered list is also particularly suitable for presenting the presentation structure.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design and structuring recommendations already presented apply.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single-column slide with a numbered list is also particularly suitable for presenting the presentation structure.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design and structuring recommendations already presented apply.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chapter separator is an important tool to structure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recommended to make use of this template especially for longer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now provide a title for the content that will follow in your presentation and provide a brief outline.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audience can follow you better and know where they are in your presentation.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1" name="Google Shape;29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title slide without background on white.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short, concise title is recommended. A subtitle can be used in addition. A maximum of 2 lines are used in each case.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texts in slide shows are generally not recommended.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add yourself as a speaker to introduce yourself by name.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date can be globally adjusted via the “Header and Footer” tab.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chapter separator is an important tool to structure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recommended to make use of this template especially for longer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now provide a title for the content that will follow in your presentation and provide a brief outline.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audience can follow you better and know where they are in your presentation.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 title slide without background on white.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short, concise title is recommended. A subtitle can be used in addition. A maximum of 2 lines are used in each case.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 texts in slide shows are generally not recommended. 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add yourself as a speaker to introduce yourself by name.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date can be globally adjusted via the “Header and Footer” tab.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chapter separator is an important tool to structure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recommended to make use of this template especially for longer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now provide a title for the content that will follow in your presentation and provide a brief outline.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audience can follow you better and know where they are in your presentation.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6" name="Google Shape;36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2" name="Google Shape;37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9" name="Google Shape;17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9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title slide with image is a more elaborate slide that provides an emotional introduction to the presentation.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image can only be changed via the slide master.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find the slide master in all newer versions of PowerPoint by selecting “View” and then the option “Slide Master”.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you can edit this title slide and exchange the image.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 no circumstances may other changes be made to the slide master. This can destroy the presentation layout.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format of the image is defined and should not be changed. If possible, please adjust your image selection to the image frame of the slide.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slide with a single-column bulleted list allows for a clear visualisation of contents. You can use it to familiarise the audience with the structure of the presentation, for example.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length of titles on any content slide must not exceed two lines.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general, it is advisable to present content on two slides rather than overcrowding one slide. The audience will thank you.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Remember to use the margin column of the slides for your title and date. You can adjust both globally via the “Header and Footer” tab.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correct page number is inserted automatically.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chapter separator is an important tool to structure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recommended to make use of this template especially for longer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now provide a title for the content that will follow in your presentation and provide a brief outline.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audience can follow you better and know where they are in your presentation.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chapter separator is an important tool to structure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recommended to make use of this template especially for longer presentations.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now provide a title for the content that will follow in your presentation and provide a brief outline.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audience can follow you better and know where they are in your presentation.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2" name="Google Shape;22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de-DE"/>
              <a:pPr marL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KAS-Titel: Blau-Negativ">
  <p:cSld name="KAS-Titel: Blau-Negativ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2"/>
          <p:cNvSpPr/>
          <p:nvPr/>
        </p:nvSpPr>
        <p:spPr>
          <a:xfrm>
            <a:off x="226799" y="226800"/>
            <a:ext cx="8690400" cy="469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p52"/>
          <p:cNvSpPr txBox="1">
            <a:spLocks noGrp="1"/>
          </p:cNvSpPr>
          <p:nvPr>
            <p:ph type="title"/>
          </p:nvPr>
        </p:nvSpPr>
        <p:spPr>
          <a:xfrm>
            <a:off x="468000" y="1282452"/>
            <a:ext cx="639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2"/>
          <p:cNvSpPr txBox="1">
            <a:spLocks noGrp="1"/>
          </p:cNvSpPr>
          <p:nvPr>
            <p:ph type="dt" idx="10"/>
          </p:nvPr>
        </p:nvSpPr>
        <p:spPr>
          <a:xfrm>
            <a:off x="468000" y="4680000"/>
            <a:ext cx="766428" cy="21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" name="Google Shape;17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6460" y="447514"/>
            <a:ext cx="1476000" cy="45073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52"/>
          <p:cNvSpPr txBox="1">
            <a:spLocks noGrp="1"/>
          </p:cNvSpPr>
          <p:nvPr>
            <p:ph type="body" idx="1"/>
          </p:nvPr>
        </p:nvSpPr>
        <p:spPr>
          <a:xfrm>
            <a:off x="468000" y="2498399"/>
            <a:ext cx="637270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52"/>
          <p:cNvSpPr txBox="1">
            <a:spLocks noGrp="1"/>
          </p:cNvSpPr>
          <p:nvPr>
            <p:ph type="body" idx="2"/>
          </p:nvPr>
        </p:nvSpPr>
        <p:spPr>
          <a:xfrm>
            <a:off x="468312" y="3219822"/>
            <a:ext cx="6372000" cy="51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and body" type="tx">
  <p:cSld name="TITLE_AND_BOD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›"/>
              <a:defRPr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›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›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›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›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6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KAS-Titel: Standard">
  <p:cSld name="KAS-Titel: Standard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9600" y="1803600"/>
            <a:ext cx="1907540" cy="33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400" y="2319722"/>
            <a:ext cx="1609344" cy="283413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3"/>
          <p:cNvSpPr txBox="1">
            <a:spLocks noGrp="1"/>
          </p:cNvSpPr>
          <p:nvPr>
            <p:ph type="title"/>
          </p:nvPr>
        </p:nvSpPr>
        <p:spPr>
          <a:xfrm>
            <a:off x="468000" y="1282452"/>
            <a:ext cx="639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3"/>
          <p:cNvSpPr txBox="1">
            <a:spLocks noGrp="1"/>
          </p:cNvSpPr>
          <p:nvPr>
            <p:ph type="dt" idx="10"/>
          </p:nvPr>
        </p:nvSpPr>
        <p:spPr>
          <a:xfrm>
            <a:off x="468000" y="4680000"/>
            <a:ext cx="766428" cy="21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5" name="Google Shape;25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6460" y="447514"/>
            <a:ext cx="1476000" cy="450736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3"/>
          <p:cNvSpPr txBox="1"/>
          <p:nvPr/>
        </p:nvSpPr>
        <p:spPr>
          <a:xfrm>
            <a:off x="7897397" y="4679713"/>
            <a:ext cx="77905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1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www.kas.de</a:t>
            </a:r>
            <a:endParaRPr sz="1000" b="1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Google Shape;27;p53"/>
          <p:cNvSpPr txBox="1">
            <a:spLocks noGrp="1"/>
          </p:cNvSpPr>
          <p:nvPr>
            <p:ph type="body" idx="1"/>
          </p:nvPr>
        </p:nvSpPr>
        <p:spPr>
          <a:xfrm>
            <a:off x="468000" y="2498399"/>
            <a:ext cx="6372708" cy="54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3"/>
          <p:cNvSpPr txBox="1">
            <a:spLocks noGrp="1"/>
          </p:cNvSpPr>
          <p:nvPr>
            <p:ph type="body" idx="2"/>
          </p:nvPr>
        </p:nvSpPr>
        <p:spPr>
          <a:xfrm>
            <a:off x="468312" y="3219822"/>
            <a:ext cx="6372000" cy="51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KAS-Titel: Standard mit Bild">
  <p:cSld name="KAS-Titel: Standard mit Bild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39600" y="1803600"/>
            <a:ext cx="1907540" cy="33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4"/>
          <p:cNvSpPr txBox="1">
            <a:spLocks noGrp="1"/>
          </p:cNvSpPr>
          <p:nvPr>
            <p:ph type="title"/>
          </p:nvPr>
        </p:nvSpPr>
        <p:spPr>
          <a:xfrm>
            <a:off x="468000" y="375506"/>
            <a:ext cx="639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8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2" name="Google Shape;32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6460" y="447514"/>
            <a:ext cx="1476000" cy="4507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4"/>
          <p:cNvSpPr/>
          <p:nvPr/>
        </p:nvSpPr>
        <p:spPr>
          <a:xfrm>
            <a:off x="3563888" y="1404000"/>
            <a:ext cx="5400675" cy="3571875"/>
          </a:xfrm>
          <a:prstGeom prst="rect">
            <a:avLst/>
          </a:prstGeom>
          <a:noFill/>
          <a:ln>
            <a:noFill/>
          </a:ln>
        </p:spPr>
      </p:sp>
      <p:pic>
        <p:nvPicPr>
          <p:cNvPr id="34" name="Google Shape;34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378" y="1369174"/>
            <a:ext cx="4551746" cy="3650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8400" y="2318400"/>
            <a:ext cx="1609344" cy="28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4"/>
          <p:cNvSpPr txBox="1"/>
          <p:nvPr/>
        </p:nvSpPr>
        <p:spPr>
          <a:xfrm>
            <a:off x="7897397" y="4679713"/>
            <a:ext cx="77905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1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www.kas.de</a:t>
            </a:r>
            <a:endParaRPr sz="1000" b="1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" name="Google Shape;37;p54"/>
          <p:cNvSpPr txBox="1">
            <a:spLocks noGrp="1"/>
          </p:cNvSpPr>
          <p:nvPr>
            <p:ph type="body" idx="1"/>
          </p:nvPr>
        </p:nvSpPr>
        <p:spPr>
          <a:xfrm>
            <a:off x="468000" y="1591453"/>
            <a:ext cx="637270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4"/>
          <p:cNvSpPr txBox="1">
            <a:spLocks noGrp="1"/>
          </p:cNvSpPr>
          <p:nvPr>
            <p:ph type="body" idx="2"/>
          </p:nvPr>
        </p:nvSpPr>
        <p:spPr>
          <a:xfrm>
            <a:off x="468312" y="2306813"/>
            <a:ext cx="6372000" cy="516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1pPr>
            <a:lvl2pPr marL="914400" lvl="1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2pPr>
            <a:lvl3pPr marL="1371600" lvl="2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54"/>
          <p:cNvSpPr txBox="1">
            <a:spLocks noGrp="1"/>
          </p:cNvSpPr>
          <p:nvPr>
            <p:ph type="dt" idx="10"/>
          </p:nvPr>
        </p:nvSpPr>
        <p:spPr>
          <a:xfrm>
            <a:off x="468000" y="4680000"/>
            <a:ext cx="766428" cy="21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KAS- Inhalt: Standard">
  <p:cSld name="KAS- Inhalt: Standard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6"/>
          <p:cNvSpPr txBox="1"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6"/>
          <p:cNvSpPr txBox="1">
            <a:spLocks noGrp="1"/>
          </p:cNvSpPr>
          <p:nvPr>
            <p:ph type="dt" idx="10"/>
          </p:nvPr>
        </p:nvSpPr>
        <p:spPr>
          <a:xfrm>
            <a:off x="7600788" y="4305600"/>
            <a:ext cx="874440" cy="14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6"/>
          <p:cNvSpPr txBox="1">
            <a:spLocks noGrp="1"/>
          </p:cNvSpPr>
          <p:nvPr>
            <p:ph type="ftr" idx="11"/>
          </p:nvPr>
        </p:nvSpPr>
        <p:spPr>
          <a:xfrm>
            <a:off x="7596187" y="3579862"/>
            <a:ext cx="1087437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6"/>
          <p:cNvSpPr txBox="1">
            <a:spLocks noGrp="1"/>
          </p:cNvSpPr>
          <p:nvPr>
            <p:ph type="sldNum" idx="12"/>
          </p:nvPr>
        </p:nvSpPr>
        <p:spPr>
          <a:xfrm>
            <a:off x="7593404" y="4680000"/>
            <a:ext cx="615000" cy="18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56" name="Google Shape;56;p56"/>
          <p:cNvSpPr txBox="1"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KAS: Kapiteltrenner, Blau/Negativ">
  <p:cSld name="KAS: Kapiteltrenner, Blau/Negativ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57"/>
          <p:cNvSpPr/>
          <p:nvPr/>
        </p:nvSpPr>
        <p:spPr>
          <a:xfrm>
            <a:off x="179388" y="1203325"/>
            <a:ext cx="8785225" cy="37814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57"/>
          <p:cNvSpPr txBox="1">
            <a:spLocks noGrp="1"/>
          </p:cNvSpPr>
          <p:nvPr>
            <p:ph type="dt" idx="10"/>
          </p:nvPr>
        </p:nvSpPr>
        <p:spPr>
          <a:xfrm>
            <a:off x="7600788" y="4305600"/>
            <a:ext cx="874440" cy="14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7"/>
          <p:cNvSpPr txBox="1">
            <a:spLocks noGrp="1"/>
          </p:cNvSpPr>
          <p:nvPr>
            <p:ph type="ftr" idx="11"/>
          </p:nvPr>
        </p:nvSpPr>
        <p:spPr>
          <a:xfrm>
            <a:off x="7596187" y="3579862"/>
            <a:ext cx="1087437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57"/>
          <p:cNvSpPr txBox="1">
            <a:spLocks noGrp="1"/>
          </p:cNvSpPr>
          <p:nvPr>
            <p:ph type="sldNum" idx="12"/>
          </p:nvPr>
        </p:nvSpPr>
        <p:spPr>
          <a:xfrm>
            <a:off x="7593404" y="4680000"/>
            <a:ext cx="615000" cy="18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62" name="Google Shape;62;p57"/>
          <p:cNvSpPr txBox="1">
            <a:spLocks noGrp="1"/>
          </p:cNvSpPr>
          <p:nvPr>
            <p:ph type="body" idx="1"/>
          </p:nvPr>
        </p:nvSpPr>
        <p:spPr>
          <a:xfrm>
            <a:off x="358775" y="2520001"/>
            <a:ext cx="6877050" cy="699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>
                <a:solidFill>
                  <a:schemeClr val="lt1"/>
                </a:solidFill>
              </a:defRPr>
            </a:lvl1pPr>
            <a:lvl2pPr marL="914400" lvl="1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›"/>
              <a:defRPr sz="2100" b="1"/>
            </a:lvl2pPr>
            <a:lvl3pPr marL="1371600" lvl="2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›"/>
              <a:defRPr sz="2100" b="1"/>
            </a:lvl3pPr>
            <a:lvl4pPr marL="1828800" lvl="3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›"/>
              <a:defRPr sz="2100" b="1"/>
            </a:lvl4pPr>
            <a:lvl5pPr marL="2286000" lvl="4" indent="-3619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›"/>
              <a:defRPr sz="2100" b="1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57"/>
          <p:cNvSpPr txBox="1">
            <a:spLocks noGrp="1"/>
          </p:cNvSpPr>
          <p:nvPr>
            <p:ph type="body" idx="2"/>
          </p:nvPr>
        </p:nvSpPr>
        <p:spPr>
          <a:xfrm>
            <a:off x="358775" y="3435846"/>
            <a:ext cx="68770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/>
          <p:nvPr/>
        </p:nvSpPr>
        <p:spPr>
          <a:xfrm>
            <a:off x="7596188" y="3500658"/>
            <a:ext cx="1189037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KAS- Inhalt: Standard, Fliestext mit Liste">
  <p:cSld name="KAS- Inhalt: Standard, Fliestext mit List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8"/>
          <p:cNvSpPr txBox="1"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8"/>
          <p:cNvSpPr txBox="1">
            <a:spLocks noGrp="1"/>
          </p:cNvSpPr>
          <p:nvPr>
            <p:ph type="dt" idx="10"/>
          </p:nvPr>
        </p:nvSpPr>
        <p:spPr>
          <a:xfrm>
            <a:off x="7600788" y="4305600"/>
            <a:ext cx="874440" cy="14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 txBox="1">
            <a:spLocks noGrp="1"/>
          </p:cNvSpPr>
          <p:nvPr>
            <p:ph type="ftr" idx="11"/>
          </p:nvPr>
        </p:nvSpPr>
        <p:spPr>
          <a:xfrm>
            <a:off x="7596187" y="3579862"/>
            <a:ext cx="1087437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8"/>
          <p:cNvSpPr txBox="1">
            <a:spLocks noGrp="1"/>
          </p:cNvSpPr>
          <p:nvPr>
            <p:ph type="sldNum" idx="12"/>
          </p:nvPr>
        </p:nvSpPr>
        <p:spPr>
          <a:xfrm>
            <a:off x="7593404" y="4680000"/>
            <a:ext cx="615000" cy="18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0" name="Google Shape;70;p58"/>
          <p:cNvSpPr txBox="1"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›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›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›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KAS: Kapiteltrenner, Bild">
  <p:cSld name="KAS: Kapiteltrenner, Bild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9"/>
          <p:cNvSpPr txBox="1"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9"/>
          <p:cNvSpPr txBox="1">
            <a:spLocks noGrp="1"/>
          </p:cNvSpPr>
          <p:nvPr>
            <p:ph type="dt" idx="10"/>
          </p:nvPr>
        </p:nvSpPr>
        <p:spPr>
          <a:xfrm>
            <a:off x="7600788" y="4305600"/>
            <a:ext cx="874440" cy="14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9"/>
          <p:cNvSpPr txBox="1">
            <a:spLocks noGrp="1"/>
          </p:cNvSpPr>
          <p:nvPr>
            <p:ph type="ftr" idx="11"/>
          </p:nvPr>
        </p:nvSpPr>
        <p:spPr>
          <a:xfrm>
            <a:off x="7596187" y="3579862"/>
            <a:ext cx="1087437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9"/>
          <p:cNvSpPr txBox="1">
            <a:spLocks noGrp="1"/>
          </p:cNvSpPr>
          <p:nvPr>
            <p:ph type="sldNum" idx="12"/>
          </p:nvPr>
        </p:nvSpPr>
        <p:spPr>
          <a:xfrm>
            <a:off x="7593404" y="4680000"/>
            <a:ext cx="615000" cy="18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6" name="Google Shape;76;p59"/>
          <p:cNvSpPr txBox="1">
            <a:spLocks noGrp="1"/>
          </p:cNvSpPr>
          <p:nvPr>
            <p:ph type="body" idx="1"/>
          </p:nvPr>
        </p:nvSpPr>
        <p:spPr>
          <a:xfrm>
            <a:off x="179388" y="1239838"/>
            <a:ext cx="7056437" cy="374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2pPr>
            <a:lvl3pPr marL="1371600" lvl="2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9"/>
          <p:cNvSpPr txBox="1">
            <a:spLocks noGrp="1"/>
          </p:cNvSpPr>
          <p:nvPr>
            <p:ph type="body" idx="2"/>
          </p:nvPr>
        </p:nvSpPr>
        <p:spPr>
          <a:xfrm>
            <a:off x="360000" y="4014000"/>
            <a:ext cx="52920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marR="0" lvl="0" indent="-2286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Open Sans"/>
              <a:buNone/>
              <a:defRPr sz="1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KAS- Inhalt: Standard, Auflistung">
  <p:cSld name="KAS- Inhalt: Standard, Auflistung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0"/>
          <p:cNvSpPr txBox="1"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0"/>
          <p:cNvSpPr txBox="1">
            <a:spLocks noGrp="1"/>
          </p:cNvSpPr>
          <p:nvPr>
            <p:ph type="dt" idx="10"/>
          </p:nvPr>
        </p:nvSpPr>
        <p:spPr>
          <a:xfrm>
            <a:off x="7600788" y="4305600"/>
            <a:ext cx="874440" cy="14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60"/>
          <p:cNvSpPr txBox="1">
            <a:spLocks noGrp="1"/>
          </p:cNvSpPr>
          <p:nvPr>
            <p:ph type="ftr" idx="11"/>
          </p:nvPr>
        </p:nvSpPr>
        <p:spPr>
          <a:xfrm>
            <a:off x="7596187" y="3579862"/>
            <a:ext cx="1087437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7777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60"/>
          <p:cNvSpPr txBox="1">
            <a:spLocks noGrp="1"/>
          </p:cNvSpPr>
          <p:nvPr>
            <p:ph type="sldNum" idx="12"/>
          </p:nvPr>
        </p:nvSpPr>
        <p:spPr>
          <a:xfrm>
            <a:off x="7593404" y="4680000"/>
            <a:ext cx="615000" cy="18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83" name="Google Shape;83;p60"/>
          <p:cNvSpPr txBox="1"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1pPr>
            <a:lvl2pPr marL="914400" lvl="1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2pPr>
            <a:lvl3pPr marL="1371600" lvl="2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3pPr>
            <a:lvl4pPr marL="1828800" lvl="3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238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matchingName="Title slide" type="title">
  <p:cSld name="TITL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6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6" name="Google Shape;86;p6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87" name="Google Shape;87;p6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theme" Target="../theme/theme2.xml"/><Relationship Id="rId9" Type="http://schemas.openxmlformats.org/officeDocument/2006/relationships/image" Target="../media/image6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1"/>
          <p:cNvSpPr txBox="1">
            <a:spLocks noGrp="1"/>
          </p:cNvSpPr>
          <p:nvPr>
            <p:ph type="title"/>
          </p:nvPr>
        </p:nvSpPr>
        <p:spPr>
          <a:xfrm>
            <a:off x="468000" y="1282452"/>
            <a:ext cx="63900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  <a:defRPr sz="2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51"/>
          <p:cNvSpPr txBox="1">
            <a:spLocks noGrp="1"/>
          </p:cNvSpPr>
          <p:nvPr>
            <p:ph type="body" idx="1"/>
          </p:nvPr>
        </p:nvSpPr>
        <p:spPr>
          <a:xfrm>
            <a:off x="468000" y="2499742"/>
            <a:ext cx="6390000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51"/>
          <p:cNvSpPr txBox="1">
            <a:spLocks noGrp="1"/>
          </p:cNvSpPr>
          <p:nvPr>
            <p:ph type="dt" idx="10"/>
          </p:nvPr>
        </p:nvSpPr>
        <p:spPr>
          <a:xfrm>
            <a:off x="468000" y="4680000"/>
            <a:ext cx="766428" cy="21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5"/>
          <p:cNvSpPr txBox="1">
            <a:spLocks noGrp="1"/>
          </p:cNvSpPr>
          <p:nvPr>
            <p:ph type="title"/>
          </p:nvPr>
        </p:nvSpPr>
        <p:spPr>
          <a:xfrm>
            <a:off x="358775" y="288000"/>
            <a:ext cx="6877050" cy="67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  <a:defRPr sz="21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55"/>
          <p:cNvSpPr txBox="1">
            <a:spLocks noGrp="1"/>
          </p:cNvSpPr>
          <p:nvPr>
            <p:ph type="body" idx="1"/>
          </p:nvPr>
        </p:nvSpPr>
        <p:spPr>
          <a:xfrm>
            <a:off x="358776" y="1203325"/>
            <a:ext cx="687705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"/>
              <a:buChar char="›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"/>
              <a:buChar char="›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"/>
              <a:buChar char="›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"/>
              <a:buChar char="›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Open Sans"/>
              <a:buChar char="›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55"/>
          <p:cNvSpPr txBox="1">
            <a:spLocks noGrp="1"/>
          </p:cNvSpPr>
          <p:nvPr>
            <p:ph type="dt" idx="10"/>
          </p:nvPr>
        </p:nvSpPr>
        <p:spPr>
          <a:xfrm>
            <a:off x="7600788" y="4305600"/>
            <a:ext cx="874440" cy="144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55"/>
          <p:cNvSpPr txBox="1">
            <a:spLocks noGrp="1"/>
          </p:cNvSpPr>
          <p:nvPr>
            <p:ph type="ftr" idx="11"/>
          </p:nvPr>
        </p:nvSpPr>
        <p:spPr>
          <a:xfrm>
            <a:off x="7596187" y="3579862"/>
            <a:ext cx="1087437" cy="54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5"/>
          <p:cNvSpPr txBox="1">
            <a:spLocks noGrp="1"/>
          </p:cNvSpPr>
          <p:nvPr>
            <p:ph type="sldNum" idx="12"/>
          </p:nvPr>
        </p:nvSpPr>
        <p:spPr>
          <a:xfrm>
            <a:off x="7593404" y="4680000"/>
            <a:ext cx="615000" cy="18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46" name="Google Shape;46;p5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597225" y="4985199"/>
            <a:ext cx="1188000" cy="17883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5"/>
          <p:cNvSpPr txBox="1"/>
          <p:nvPr/>
        </p:nvSpPr>
        <p:spPr>
          <a:xfrm>
            <a:off x="3419872" y="4731099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55"/>
          <p:cNvSpPr txBox="1"/>
          <p:nvPr/>
        </p:nvSpPr>
        <p:spPr>
          <a:xfrm>
            <a:off x="3491880" y="4734555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5"/>
          <p:cNvSpPr/>
          <p:nvPr/>
        </p:nvSpPr>
        <p:spPr>
          <a:xfrm>
            <a:off x="7596188" y="3500658"/>
            <a:ext cx="1189037" cy="4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5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401898" y="287989"/>
            <a:ext cx="1476000" cy="450736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title"/>
          </p:nvPr>
        </p:nvSpPr>
        <p:spPr>
          <a:xfrm>
            <a:off x="513400" y="1298802"/>
            <a:ext cx="6390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lang="de-DE"/>
              <a:t>Comenzamos en unos minutos.</a:t>
            </a:r>
            <a:endParaRPr/>
          </a:p>
          <a:p>
            <a:pPr marL="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pen Sans"/>
              <a:buNone/>
            </a:pPr>
            <a:r>
              <a:rPr lang="de-DE"/>
              <a:t>Mientras tanto....</a:t>
            </a:r>
            <a:endParaRPr/>
          </a:p>
        </p:txBody>
      </p:sp>
      <p:sp>
        <p:nvSpPr>
          <p:cNvPr id="164" name="Google Shape;164;p1"/>
          <p:cNvSpPr txBox="1">
            <a:spLocks noGrp="1"/>
          </p:cNvSpPr>
          <p:nvPr>
            <p:ph type="dt" idx="10"/>
          </p:nvPr>
        </p:nvSpPr>
        <p:spPr>
          <a:xfrm>
            <a:off x="468000" y="4680000"/>
            <a:ext cx="766428" cy="21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06/09/2018</a:t>
            </a:r>
            <a:endParaRPr/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1"/>
          </p:nvPr>
        </p:nvSpPr>
        <p:spPr>
          <a:xfrm>
            <a:off x="468000" y="2500325"/>
            <a:ext cx="7914000" cy="18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5560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de-DE" sz="2000"/>
              <a:t>Revisa que tu micrófono funcione correctamente</a:t>
            </a:r>
            <a:endParaRPr sz="2000"/>
          </a:p>
          <a:p>
            <a:pPr marL="457200" lvl="0" indent="-35560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de-DE" sz="2000"/>
              <a:t>Si no estás utilizando el micrófono déjalo en mute</a:t>
            </a:r>
            <a:endParaRPr sz="2000"/>
          </a:p>
          <a:p>
            <a:pPr marL="457200" lvl="0" indent="-35560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de-DE" sz="2000"/>
              <a:t>Prende tu cámara</a:t>
            </a:r>
            <a:endParaRPr sz="2000"/>
          </a:p>
          <a:p>
            <a:pPr marL="457200" lvl="0" indent="-35560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de-DE" sz="2000"/>
              <a:t>Evita ruidos de fondo</a:t>
            </a:r>
            <a:endParaRPr sz="2000"/>
          </a:p>
        </p:txBody>
      </p:sp>
      <p:pic>
        <p:nvPicPr>
          <p:cNvPr id="166" name="Google Shape;16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8400" y="2318400"/>
            <a:ext cx="1609344" cy="283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"/>
          <p:cNvSpPr txBox="1"/>
          <p:nvPr/>
        </p:nvSpPr>
        <p:spPr>
          <a:xfrm>
            <a:off x="7897397" y="4679713"/>
            <a:ext cx="779059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1" i="0" u="none" strike="noStrike" cap="none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www.kas.de</a:t>
            </a:r>
            <a:endParaRPr sz="1000" b="1" i="0" u="none" strike="noStrike" cap="none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"/>
          <p:cNvSpPr txBox="1">
            <a:spLocks noGrp="1"/>
          </p:cNvSpPr>
          <p:nvPr>
            <p:ph type="ftr" idx="11"/>
          </p:nvPr>
        </p:nvSpPr>
        <p:spPr>
          <a:xfrm>
            <a:off x="7596187" y="3579862"/>
            <a:ext cx="1087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Reuniones mensuales</a:t>
            </a:r>
            <a:endParaRPr/>
          </a:p>
        </p:txBody>
      </p:sp>
      <p:pic>
        <p:nvPicPr>
          <p:cNvPr id="233" name="Google Shape;23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3150"/>
            <a:ext cx="68580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"/>
          <p:cNvSpPr txBox="1">
            <a:spLocks noGrp="1"/>
          </p:cNvSpPr>
          <p:nvPr>
            <p:ph type="ftr" idx="11"/>
          </p:nvPr>
        </p:nvSpPr>
        <p:spPr>
          <a:xfrm>
            <a:off x="7596175" y="3579841"/>
            <a:ext cx="10875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No sólo son reuniones.</a:t>
            </a:r>
            <a:endParaRPr/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Es pasarla en comunidad</a:t>
            </a:r>
            <a:endParaRPr/>
          </a:p>
        </p:txBody>
      </p:sp>
      <p:pic>
        <p:nvPicPr>
          <p:cNvPr id="240" name="Google Shape;240;p11"/>
          <p:cNvPicPr preferRelativeResize="0"/>
          <p:nvPr/>
        </p:nvPicPr>
        <p:blipFill rotWithShape="1">
          <a:blip r:embed="rId3">
            <a:alphaModFix/>
          </a:blip>
          <a:srcRect t="28611" r="4507" b="29313"/>
          <a:stretch/>
        </p:blipFill>
        <p:spPr>
          <a:xfrm>
            <a:off x="0" y="217751"/>
            <a:ext cx="6288424" cy="49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>
            <a:spLocks noGrp="1"/>
          </p:cNvSpPr>
          <p:nvPr>
            <p:ph type="ftr" idx="11"/>
          </p:nvPr>
        </p:nvSpPr>
        <p:spPr>
          <a:xfrm>
            <a:off x="7596200" y="3676050"/>
            <a:ext cx="11892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¿Qué sigue?</a:t>
            </a:r>
            <a:endParaRPr/>
          </a:p>
        </p:txBody>
      </p:sp>
      <p:sp>
        <p:nvSpPr>
          <p:cNvPr id="247" name="Google Shape;247;p12"/>
          <p:cNvSpPr txBox="1">
            <a:spLocks noGrp="1"/>
          </p:cNvSpPr>
          <p:nvPr>
            <p:ph type="title" idx="4294967295"/>
          </p:nvPr>
        </p:nvSpPr>
        <p:spPr>
          <a:xfrm>
            <a:off x="592900" y="2193775"/>
            <a:ext cx="3294900" cy="6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de-DE" sz="3600">
                <a:solidFill>
                  <a:srgbClr val="FFFFFF"/>
                </a:solidFill>
              </a:rPr>
              <a:t>¿Qué sigue?</a:t>
            </a:r>
            <a:endParaRPr sz="3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"/>
          <p:cNvSpPr txBox="1">
            <a:spLocks noGrp="1"/>
          </p:cNvSpPr>
          <p:nvPr>
            <p:ph type="body" idx="2"/>
          </p:nvPr>
        </p:nvSpPr>
        <p:spPr>
          <a:xfrm>
            <a:off x="360000" y="4014000"/>
            <a:ext cx="52920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title"/>
          </p:nvPr>
        </p:nvSpPr>
        <p:spPr>
          <a:xfrm>
            <a:off x="358775" y="288000"/>
            <a:ext cx="6877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/>
              <a:t>Así comenzó</a:t>
            </a:r>
            <a:endParaRPr/>
          </a:p>
        </p:txBody>
      </p:sp>
      <p:pic>
        <p:nvPicPr>
          <p:cNvPr id="255" name="Google Shape;2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70425"/>
            <a:ext cx="6119549" cy="304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3"/>
          <p:cNvPicPr preferRelativeResize="0"/>
          <p:nvPr/>
        </p:nvPicPr>
        <p:blipFill rotWithShape="1">
          <a:blip r:embed="rId4">
            <a:alphaModFix/>
          </a:blip>
          <a:srcRect l="7140" t="10604" b="-3540"/>
          <a:stretch/>
        </p:blipFill>
        <p:spPr>
          <a:xfrm>
            <a:off x="6024675" y="1370425"/>
            <a:ext cx="4290047" cy="304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358775" y="288000"/>
            <a:ext cx="6877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de-DE"/>
              <a:t>¿Cómo podemos incorporar a las demás regiones?</a:t>
            </a:r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ftr" idx="11"/>
          </p:nvPr>
        </p:nvSpPr>
        <p:spPr>
          <a:xfrm>
            <a:off x="7596175" y="3579850"/>
            <a:ext cx="11892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Lisa</a:t>
            </a:r>
            <a:endParaRPr/>
          </a:p>
        </p:txBody>
      </p:sp>
      <p:sp>
        <p:nvSpPr>
          <p:cNvPr id="264" name="Google Shape;264;p14"/>
          <p:cNvSpPr txBox="1"/>
          <p:nvPr/>
        </p:nvSpPr>
        <p:spPr>
          <a:xfrm>
            <a:off x="358775" y="802175"/>
            <a:ext cx="7596300" cy="49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Redes sociales</a:t>
            </a:r>
            <a:endParaRPr sz="1000">
              <a:solidFill>
                <a:srgbClr val="595959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Hacer uso de Facebook (grupo privado): publicar save the date y mantener informado a la red. Mensual. </a:t>
            </a:r>
            <a:endParaRPr sz="1000">
              <a:solidFill>
                <a:srgbClr val="595959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Instagram: Tomar fotos- publicar. </a:t>
            </a:r>
            <a:endParaRPr sz="10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Tecnologia</a:t>
            </a:r>
            <a:endParaRPr sz="1000">
              <a:solidFill>
                <a:srgbClr val="595959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Presentar como opcion a participar (Skype)</a:t>
            </a:r>
            <a:endParaRPr sz="10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Delegados regionales</a:t>
            </a:r>
            <a:endParaRPr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Taller anual regional</a:t>
            </a:r>
            <a:endParaRPr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Apoyo para desarrollar proyectos KAS</a:t>
            </a:r>
            <a:endParaRPr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Estrategia de Identidad</a:t>
            </a:r>
            <a:endParaRPr sz="10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Feria KAS</a:t>
            </a:r>
            <a:endParaRPr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Tutorías</a:t>
            </a:r>
            <a:endParaRPr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Propuestas de proyectos</a:t>
            </a:r>
            <a:endParaRPr sz="1000">
              <a:solidFill>
                <a:srgbClr val="595959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Evento: septiembre experto internacional (desayuno-presentacion). </a:t>
            </a:r>
            <a:endParaRPr sz="1000">
              <a:solidFill>
                <a:srgbClr val="595959"/>
              </a:solidFill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>
                <a:solidFill>
                  <a:srgbClr val="00B050"/>
                </a:solidFill>
                <a:latin typeface="Open Sans"/>
                <a:ea typeface="Open Sans"/>
                <a:cs typeface="Open Sans"/>
                <a:sym typeface="Open Sans"/>
              </a:rPr>
              <a:t># Analisis critico de economia –alemania (Panamericana)</a:t>
            </a:r>
            <a:endParaRPr sz="1000">
              <a:solidFill>
                <a:srgbClr val="00B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Run KAS 5k, 10k</a:t>
            </a:r>
            <a:endParaRPr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Estrategia comunicativa</a:t>
            </a:r>
            <a:endParaRPr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Infogramas - folletos - trifoliares</a:t>
            </a:r>
            <a:endParaRPr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Material POP</a:t>
            </a:r>
            <a:endParaRPr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Reactivar la revista electrónica de becarios</a:t>
            </a:r>
            <a:endParaRPr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Metas de publicación</a:t>
            </a:r>
            <a:endParaRPr sz="1000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000"/>
              <a:buFont typeface="Open Sans"/>
              <a:buChar char="●"/>
            </a:pPr>
            <a:r>
              <a:rPr lang="de-DE" sz="10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Temas varios en la EMagazine</a:t>
            </a: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>
            <a:spLocks noGrp="1"/>
          </p:cNvSpPr>
          <p:nvPr>
            <p:ph type="title"/>
          </p:nvPr>
        </p:nvSpPr>
        <p:spPr>
          <a:xfrm>
            <a:off x="358775" y="288000"/>
            <a:ext cx="6877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de-DE"/>
              <a:t>¿Cómo podríamos incentivar la participación de los becarios KAS?</a:t>
            </a:r>
            <a:endParaRPr/>
          </a:p>
        </p:txBody>
      </p:sp>
      <p:sp>
        <p:nvSpPr>
          <p:cNvPr id="271" name="Google Shape;271;p15"/>
          <p:cNvSpPr txBox="1">
            <a:spLocks noGrp="1"/>
          </p:cNvSpPr>
          <p:nvPr>
            <p:ph type="ftr" idx="11"/>
          </p:nvPr>
        </p:nvSpPr>
        <p:spPr>
          <a:xfrm>
            <a:off x="7596175" y="3579850"/>
            <a:ext cx="11892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Marijose</a:t>
            </a:r>
            <a:endParaRPr/>
          </a:p>
        </p:txBody>
      </p:sp>
      <p:pic>
        <p:nvPicPr>
          <p:cNvPr id="272" name="Google Shape;2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575" y="1239850"/>
            <a:ext cx="6705599" cy="441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6"/>
          <p:cNvSpPr txBox="1">
            <a:spLocks noGrp="1"/>
          </p:cNvSpPr>
          <p:nvPr>
            <p:ph type="title"/>
          </p:nvPr>
        </p:nvSpPr>
        <p:spPr>
          <a:xfrm>
            <a:off x="358775" y="288000"/>
            <a:ext cx="6877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de-DE"/>
              <a:t>¿Cómo podríamos incentivar la participación de los becarios KAS?</a:t>
            </a:r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ftr" idx="11"/>
          </p:nvPr>
        </p:nvSpPr>
        <p:spPr>
          <a:xfrm>
            <a:off x="7596175" y="3579850"/>
            <a:ext cx="1189200" cy="2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Jacobo</a:t>
            </a:r>
            <a:endParaRPr/>
          </a:p>
        </p:txBody>
      </p:sp>
      <p:pic>
        <p:nvPicPr>
          <p:cNvPr id="280" name="Google Shape;2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100" y="1052750"/>
            <a:ext cx="5541175" cy="383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ftr" idx="11"/>
          </p:nvPr>
        </p:nvSpPr>
        <p:spPr>
          <a:xfrm>
            <a:off x="7596200" y="3676050"/>
            <a:ext cx="11892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¿Qué quiero hacer en KAS?</a:t>
            </a:r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title" idx="4294967295"/>
          </p:nvPr>
        </p:nvSpPr>
        <p:spPr>
          <a:xfrm>
            <a:off x="592900" y="2174725"/>
            <a:ext cx="35982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de-DE" sz="3600">
                <a:solidFill>
                  <a:srgbClr val="FFFFFF"/>
                </a:solidFill>
              </a:rPr>
              <a:t>¿Qué quiero hacer en KAS?</a:t>
            </a:r>
            <a:endParaRPr sz="3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8"/>
          <p:cNvSpPr txBox="1">
            <a:spLocks noGrp="1"/>
          </p:cNvSpPr>
          <p:nvPr>
            <p:ph type="sldNum" idx="12"/>
          </p:nvPr>
        </p:nvSpPr>
        <p:spPr>
          <a:xfrm>
            <a:off x="7593404" y="4680000"/>
            <a:ext cx="615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de-DE"/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000"/>
                <a:buNone/>
              </a:pPr>
              <a:t>18</a:t>
            </a:fld>
            <a:endParaRPr/>
          </a:p>
        </p:txBody>
      </p:sp>
      <p:sp>
        <p:nvSpPr>
          <p:cNvPr id="294" name="Google Shape;294;p18"/>
          <p:cNvSpPr txBox="1"/>
          <p:nvPr/>
        </p:nvSpPr>
        <p:spPr>
          <a:xfrm>
            <a:off x="354850" y="1066800"/>
            <a:ext cx="70659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de-DE" sz="3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Nos vamos a dividir en grupos:</a:t>
            </a:r>
            <a:endParaRPr sz="36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endParaRPr sz="21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de-DE" sz="21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de-DE" sz="21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e moverás a otra llamada en donde trabajarás con el grupo asignado</a:t>
            </a:r>
            <a:endParaRPr sz="21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de-DE" sz="21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Discusión en grupo:</a:t>
            </a:r>
            <a:endParaRPr sz="21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914400" marR="0" lvl="1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Open Sans"/>
              <a:buChar char="○"/>
            </a:pPr>
            <a:r>
              <a:rPr lang="de-DE" sz="21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De las oportunidades que se mencionaron, ¿cuáles me emocionan y en cuáles me quiero involucrar?</a:t>
            </a:r>
            <a:endParaRPr sz="21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 txBox="1">
            <a:spLocks noGrp="1"/>
          </p:cNvSpPr>
          <p:nvPr>
            <p:ph type="sldNum" idx="12"/>
          </p:nvPr>
        </p:nvSpPr>
        <p:spPr>
          <a:xfrm>
            <a:off x="7593404" y="4680000"/>
            <a:ext cx="615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de-DE"/>
              <a:pPr marL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19</a:t>
            </a:fld>
            <a:endParaRPr/>
          </a:p>
        </p:txBody>
      </p:sp>
      <p:sp>
        <p:nvSpPr>
          <p:cNvPr id="301" name="Google Shape;301;p19"/>
          <p:cNvSpPr txBox="1">
            <a:spLocks noGrp="1"/>
          </p:cNvSpPr>
          <p:nvPr>
            <p:ph type="body" idx="2"/>
          </p:nvPr>
        </p:nvSpPr>
        <p:spPr>
          <a:xfrm>
            <a:off x="360000" y="4014000"/>
            <a:ext cx="529200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/>
          </a:p>
        </p:txBody>
      </p:sp>
      <p:sp>
        <p:nvSpPr>
          <p:cNvPr id="302" name="Google Shape;302;p19"/>
          <p:cNvSpPr/>
          <p:nvPr/>
        </p:nvSpPr>
        <p:spPr>
          <a:xfrm>
            <a:off x="438150" y="1524000"/>
            <a:ext cx="2360700" cy="72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Grupo 1</a:t>
            </a:r>
            <a:endParaRPr sz="18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19"/>
          <p:cNvSpPr/>
          <p:nvPr/>
        </p:nvSpPr>
        <p:spPr>
          <a:xfrm>
            <a:off x="3506584" y="1524000"/>
            <a:ext cx="2360700" cy="723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Grupo 2</a:t>
            </a:r>
            <a:endParaRPr sz="18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19"/>
          <p:cNvSpPr txBox="1">
            <a:spLocks noGrp="1"/>
          </p:cNvSpPr>
          <p:nvPr>
            <p:ph type="title"/>
          </p:nvPr>
        </p:nvSpPr>
        <p:spPr>
          <a:xfrm>
            <a:off x="449200" y="2459700"/>
            <a:ext cx="24465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de-DE"/>
              <a:t>¿Cómo podemos incorporar a las demás regiones?</a:t>
            </a:r>
            <a:endParaRPr/>
          </a:p>
        </p:txBody>
      </p:sp>
      <p:sp>
        <p:nvSpPr>
          <p:cNvPr id="305" name="Google Shape;305;p19"/>
          <p:cNvSpPr txBox="1">
            <a:spLocks noGrp="1"/>
          </p:cNvSpPr>
          <p:nvPr>
            <p:ph type="title"/>
          </p:nvPr>
        </p:nvSpPr>
        <p:spPr>
          <a:xfrm>
            <a:off x="3506575" y="2459700"/>
            <a:ext cx="2446500" cy="13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de-DE"/>
              <a:t>¿Cómo podríamos incentivar la participación de los becarios KAS?</a:t>
            </a:r>
            <a:endParaRPr/>
          </a:p>
        </p:txBody>
      </p:sp>
      <p:sp>
        <p:nvSpPr>
          <p:cNvPr id="306" name="Google Shape;306;p19"/>
          <p:cNvSpPr/>
          <p:nvPr/>
        </p:nvSpPr>
        <p:spPr>
          <a:xfrm>
            <a:off x="6442100" y="1463100"/>
            <a:ext cx="2308200" cy="3324300"/>
          </a:xfrm>
          <a:prstGeom prst="rect">
            <a:avLst/>
          </a:prstGeom>
          <a:solidFill>
            <a:srgbClr val="00B9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21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 las oportunidades que se mencionaron, </a:t>
            </a:r>
            <a:r>
              <a:rPr lang="de-DE" sz="21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¿cuáles me emocionan y en cuáles me quiero involucrar?</a:t>
            </a:r>
            <a:endParaRPr sz="14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>
            <a:spLocks noGrp="1"/>
          </p:cNvSpPr>
          <p:nvPr>
            <p:ph type="title"/>
          </p:nvPr>
        </p:nvSpPr>
        <p:spPr>
          <a:xfrm>
            <a:off x="468000" y="1519627"/>
            <a:ext cx="6390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</a:pPr>
            <a:r>
              <a:rPr lang="de-DE" sz="6000"/>
              <a:t>Bienvenidos</a:t>
            </a:r>
            <a:endParaRPr sz="6000"/>
          </a:p>
        </p:txBody>
      </p:sp>
      <p:sp>
        <p:nvSpPr>
          <p:cNvPr id="174" name="Google Shape;174;p2"/>
          <p:cNvSpPr txBox="1">
            <a:spLocks noGrp="1"/>
          </p:cNvSpPr>
          <p:nvPr>
            <p:ph type="body" idx="1"/>
          </p:nvPr>
        </p:nvSpPr>
        <p:spPr>
          <a:xfrm>
            <a:off x="468000" y="2498399"/>
            <a:ext cx="6372708" cy="541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Actividad integración nuevos becarios KAS</a:t>
            </a:r>
            <a:endParaRPr/>
          </a:p>
        </p:txBody>
      </p:sp>
      <p:sp>
        <p:nvSpPr>
          <p:cNvPr id="175" name="Google Shape;175;p2"/>
          <p:cNvSpPr txBox="1">
            <a:spLocks noGrp="1"/>
          </p:cNvSpPr>
          <p:nvPr>
            <p:ph type="title"/>
          </p:nvPr>
        </p:nvSpPr>
        <p:spPr>
          <a:xfrm>
            <a:off x="4801875" y="4335475"/>
            <a:ext cx="2389500" cy="6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</a:pPr>
            <a:r>
              <a:rPr lang="de-DE" sz="1800"/>
              <a:t>#BecariosKAS2020</a:t>
            </a:r>
            <a:endParaRPr sz="1800"/>
          </a:p>
          <a:p>
            <a:pPr marL="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</a:pPr>
            <a:r>
              <a:rPr lang="de-DE" sz="1800"/>
              <a:t>#GuateKAS2020</a:t>
            </a:r>
            <a:endParaRPr sz="18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0"/>
          <p:cNvSpPr txBox="1">
            <a:spLocks noGrp="1"/>
          </p:cNvSpPr>
          <p:nvPr>
            <p:ph type="ftr" idx="11"/>
          </p:nvPr>
        </p:nvSpPr>
        <p:spPr>
          <a:xfrm>
            <a:off x="7596200" y="3676050"/>
            <a:ext cx="11892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¿Qué quiero hacer en KAS?</a:t>
            </a:r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title" idx="4294967295"/>
          </p:nvPr>
        </p:nvSpPr>
        <p:spPr>
          <a:xfrm>
            <a:off x="592900" y="2667000"/>
            <a:ext cx="3598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de-DE" sz="3600">
                <a:solidFill>
                  <a:srgbClr val="FFFFFF"/>
                </a:solidFill>
              </a:rPr>
              <a:t>¡Acción!</a:t>
            </a:r>
            <a:endParaRPr sz="3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"/>
          <p:cNvSpPr txBox="1"/>
          <p:nvPr/>
        </p:nvSpPr>
        <p:spPr>
          <a:xfrm>
            <a:off x="354850" y="1066800"/>
            <a:ext cx="7065900" cy="3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-DE" sz="3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Comparte</a:t>
            </a:r>
            <a:endParaRPr sz="36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de-DE" sz="21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¿Cómo puedo aportar a KAS?</a:t>
            </a:r>
            <a:endParaRPr sz="21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Font typeface="Open Sans"/>
              <a:buChar char="●"/>
            </a:pPr>
            <a:r>
              <a:rPr lang="de-DE" sz="21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¿A qué me comprometo?</a:t>
            </a:r>
            <a:endParaRPr sz="21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2"/>
          <p:cNvSpPr txBox="1"/>
          <p:nvPr/>
        </p:nvSpPr>
        <p:spPr>
          <a:xfrm>
            <a:off x="354850" y="2171700"/>
            <a:ext cx="70659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de-DE" sz="3600" b="1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Sonríe </a:t>
            </a:r>
            <a:endParaRPr sz="3600" b="1" i="0" u="none" strike="noStrike" cap="none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de-DE" sz="21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¡Vamos a tomar una foto! </a:t>
            </a:r>
            <a:endParaRPr sz="21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3"/>
          <p:cNvSpPr txBox="1">
            <a:spLocks noGrp="1"/>
          </p:cNvSpPr>
          <p:nvPr>
            <p:ph type="title"/>
          </p:nvPr>
        </p:nvSpPr>
        <p:spPr>
          <a:xfrm>
            <a:off x="468000" y="1519627"/>
            <a:ext cx="6390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</a:pPr>
            <a:r>
              <a:rPr lang="de-DE" sz="6000"/>
              <a:t>Bienvenidos</a:t>
            </a:r>
            <a:endParaRPr sz="6000"/>
          </a:p>
        </p:txBody>
      </p:sp>
      <p:sp>
        <p:nvSpPr>
          <p:cNvPr id="332" name="Google Shape;332;p23"/>
          <p:cNvSpPr txBox="1">
            <a:spLocks noGrp="1"/>
          </p:cNvSpPr>
          <p:nvPr>
            <p:ph type="dt" idx="10"/>
          </p:nvPr>
        </p:nvSpPr>
        <p:spPr>
          <a:xfrm>
            <a:off x="468000" y="4680000"/>
            <a:ext cx="766500" cy="2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06/09/2018</a:t>
            </a:r>
            <a:endParaRPr/>
          </a:p>
        </p:txBody>
      </p:sp>
      <p:sp>
        <p:nvSpPr>
          <p:cNvPr id="333" name="Google Shape;333;p23"/>
          <p:cNvSpPr txBox="1">
            <a:spLocks noGrp="1"/>
          </p:cNvSpPr>
          <p:nvPr>
            <p:ph type="body" idx="1"/>
          </p:nvPr>
        </p:nvSpPr>
        <p:spPr>
          <a:xfrm>
            <a:off x="468000" y="2498399"/>
            <a:ext cx="63726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de-DE"/>
              <a:t>Actividad integración nuevos becarios KAS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4"/>
          <p:cNvSpPr txBox="1">
            <a:spLocks noGrp="1"/>
          </p:cNvSpPr>
          <p:nvPr>
            <p:ph type="ftr" idx="11"/>
          </p:nvPr>
        </p:nvSpPr>
        <p:spPr>
          <a:xfrm>
            <a:off x="7596200" y="3676050"/>
            <a:ext cx="11892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¿Qué quiero hacer en KAS?</a:t>
            </a:r>
            <a:endParaRPr/>
          </a:p>
        </p:txBody>
      </p:sp>
      <p:sp>
        <p:nvSpPr>
          <p:cNvPr id="340" name="Google Shape;340;p24"/>
          <p:cNvSpPr txBox="1">
            <a:spLocks noGrp="1"/>
          </p:cNvSpPr>
          <p:nvPr>
            <p:ph type="title" idx="4294967295"/>
          </p:nvPr>
        </p:nvSpPr>
        <p:spPr>
          <a:xfrm>
            <a:off x="592900" y="2667000"/>
            <a:ext cx="3598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de-DE" sz="3600">
                <a:solidFill>
                  <a:srgbClr val="FFFFFF"/>
                </a:solidFill>
              </a:rPr>
              <a:t>ANEXO</a:t>
            </a:r>
            <a:endParaRPr sz="3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Google Shape;34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809"/>
            <a:ext cx="6857999" cy="4971883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5"/>
          <p:cNvSpPr txBox="1"/>
          <p:nvPr/>
        </p:nvSpPr>
        <p:spPr>
          <a:xfrm>
            <a:off x="300350" y="1689469"/>
            <a:ext cx="29535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Luis Pedro - Creatividad positivismo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Ricardo - Analizar coordinar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Roberto - Avanzar, Disciplina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Ruben - Gestionar y construir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Allan - Organizar, aprendizaje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Suseth - comunicar, intuición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7" name="Google Shape;347;p25"/>
          <p:cNvSpPr txBox="1"/>
          <p:nvPr/>
        </p:nvSpPr>
        <p:spPr>
          <a:xfrm>
            <a:off x="6858000" y="1357888"/>
            <a:ext cx="2080500" cy="1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Tolerancia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Equidad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Justicia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Libertad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Solidaridad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Respeto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Liderazgo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Subsidiariedad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8" name="Google Shape;348;p25"/>
          <p:cNvSpPr txBox="1"/>
          <p:nvPr/>
        </p:nvSpPr>
        <p:spPr>
          <a:xfrm>
            <a:off x="3628050" y="2427825"/>
            <a:ext cx="18879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#Networking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Identificar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Unir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Fortalecer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LIDERAZGO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9" name="Google Shape;349;p25"/>
          <p:cNvSpPr txBox="1"/>
          <p:nvPr/>
        </p:nvSpPr>
        <p:spPr>
          <a:xfrm>
            <a:off x="300350" y="3643406"/>
            <a:ext cx="29535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Proyectar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Incidir - vivir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Aplicar valores democráticos, cristianos y humanistas para el desarrollo social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0" name="Google Shape;350;p25"/>
          <p:cNvSpPr txBox="1"/>
          <p:nvPr/>
        </p:nvSpPr>
        <p:spPr>
          <a:xfrm>
            <a:off x="5592075" y="3643406"/>
            <a:ext cx="29535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Democracia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Participación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Consensos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25"/>
          <p:cNvSpPr txBox="1"/>
          <p:nvPr/>
        </p:nvSpPr>
        <p:spPr>
          <a:xfrm>
            <a:off x="6282375" y="488063"/>
            <a:ext cx="2601900" cy="23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Cantera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6"/>
          <p:cNvSpPr txBox="1">
            <a:spLocks noGrp="1"/>
          </p:cNvSpPr>
          <p:nvPr>
            <p:ph type="title"/>
          </p:nvPr>
        </p:nvSpPr>
        <p:spPr>
          <a:xfrm>
            <a:off x="311700" y="135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 b="1">
                <a:latin typeface="Open Sans"/>
                <a:ea typeface="Open Sans"/>
                <a:cs typeface="Open Sans"/>
                <a:sym typeface="Open Sans"/>
              </a:rPr>
              <a:t>Pregunta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7" name="Google Shape;357;p26"/>
          <p:cNvSpPr txBox="1">
            <a:spLocks noGrp="1"/>
          </p:cNvSpPr>
          <p:nvPr>
            <p:ph type="body" idx="1"/>
          </p:nvPr>
        </p:nvSpPr>
        <p:spPr>
          <a:xfrm>
            <a:off x="311700" y="1864129"/>
            <a:ext cx="85206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de-DE" sz="4800">
                <a:latin typeface="Open Sans"/>
                <a:ea typeface="Open Sans"/>
                <a:cs typeface="Open Sans"/>
                <a:sym typeface="Open Sans"/>
              </a:rPr>
              <a:t>¿cómo podríamos incorporar a las demás regiones?</a:t>
            </a:r>
            <a:endParaRPr sz="4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7"/>
          <p:cNvSpPr txBox="1">
            <a:spLocks noGrp="1"/>
          </p:cNvSpPr>
          <p:nvPr>
            <p:ph type="title"/>
          </p:nvPr>
        </p:nvSpPr>
        <p:spPr>
          <a:xfrm>
            <a:off x="311700" y="20726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 b="1">
                <a:latin typeface="Open Sans"/>
                <a:ea typeface="Open Sans"/>
                <a:cs typeface="Open Sans"/>
                <a:sym typeface="Open Sans"/>
              </a:rPr>
              <a:t>Ideas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27"/>
          <p:cNvSpPr txBox="1">
            <a:spLocks noGrp="1"/>
          </p:cNvSpPr>
          <p:nvPr>
            <p:ph type="body" idx="1"/>
          </p:nvPr>
        </p:nvSpPr>
        <p:spPr>
          <a:xfrm>
            <a:off x="311700" y="712805"/>
            <a:ext cx="8520600" cy="4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Redes sociales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Tecnologia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Delegados regionales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Taller anual regional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Apoyo para desarrollar proyectos KAS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Estrategia de Identidad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Kermesses.... KAS kiss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Feria KAS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Tutorías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Propuestas de proyectos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Run KAS 5k, 10k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Estrategia comunicativa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Infogramas - folletos - trifoliares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Material POP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Reactivar la revista electrónica de becarios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Metas de publicación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Temas varios en la EMagazine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8"/>
          <p:cNvSpPr txBox="1">
            <a:spLocks noGrp="1"/>
          </p:cNvSpPr>
          <p:nvPr>
            <p:ph type="title"/>
          </p:nvPr>
        </p:nvSpPr>
        <p:spPr>
          <a:xfrm>
            <a:off x="311700" y="135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 b="1">
                <a:latin typeface="Open Sans"/>
                <a:ea typeface="Open Sans"/>
                <a:cs typeface="Open Sans"/>
                <a:sym typeface="Open Sans"/>
              </a:rPr>
              <a:t>Lema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9" name="Google Shape;369;p28"/>
          <p:cNvSpPr txBox="1">
            <a:spLocks noGrp="1"/>
          </p:cNvSpPr>
          <p:nvPr>
            <p:ph type="body" idx="1"/>
          </p:nvPr>
        </p:nvSpPr>
        <p:spPr>
          <a:xfrm>
            <a:off x="311700" y="1864129"/>
            <a:ext cx="85206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de-DE" sz="4800">
                <a:latin typeface="Open Sans"/>
                <a:ea typeface="Open Sans"/>
                <a:cs typeface="Open Sans"/>
                <a:sym typeface="Open Sans"/>
              </a:rPr>
              <a:t>Formando para transformar</a:t>
            </a:r>
            <a:endParaRPr sz="4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809"/>
            <a:ext cx="6857999" cy="4971883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29"/>
          <p:cNvSpPr txBox="1"/>
          <p:nvPr/>
        </p:nvSpPr>
        <p:spPr>
          <a:xfrm>
            <a:off x="300350" y="1689469"/>
            <a:ext cx="29535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Andrea, Luis, Annalissa, María, Mafer, Marco, Majo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Equipo multidisciplinario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Incidir en diferentes espacios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Buscamos en fortalecer liderazgo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6" name="Google Shape;376;p29"/>
          <p:cNvSpPr txBox="1"/>
          <p:nvPr/>
        </p:nvSpPr>
        <p:spPr>
          <a:xfrm>
            <a:off x="6891375" y="976144"/>
            <a:ext cx="1887900" cy="1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Solidaridad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Dignidad de ser humano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Respeto a medio ambiente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Tolerancia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Respeto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Compromiso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7" name="Google Shape;377;p29"/>
          <p:cNvSpPr txBox="1"/>
          <p:nvPr/>
        </p:nvSpPr>
        <p:spPr>
          <a:xfrm>
            <a:off x="3628050" y="2427825"/>
            <a:ext cx="18879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Incidencia política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8" name="Google Shape;378;p29"/>
          <p:cNvSpPr txBox="1"/>
          <p:nvPr/>
        </p:nvSpPr>
        <p:spPr>
          <a:xfrm>
            <a:off x="300350" y="3643406"/>
            <a:ext cx="29535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Consolidar la Red GuateKAS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Replicar los valores humanistas cristianos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Generar agenda u hoja de ruta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29"/>
          <p:cNvSpPr txBox="1"/>
          <p:nvPr/>
        </p:nvSpPr>
        <p:spPr>
          <a:xfrm>
            <a:off x="5005850" y="3768281"/>
            <a:ext cx="35397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Mecanismos de comunicación: Whatsapp, redes sociales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Incentivar el compromiso de otros becarios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Participacion y apoyo a JD Guate KAS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0" name="Google Shape;380;p29"/>
          <p:cNvSpPr txBox="1"/>
          <p:nvPr/>
        </p:nvSpPr>
        <p:spPr>
          <a:xfrm>
            <a:off x="6282375" y="488063"/>
            <a:ext cx="2601900" cy="23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La Naranja Mecánica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"/>
          <p:cNvPicPr preferRelativeResize="0"/>
          <p:nvPr/>
        </p:nvPicPr>
        <p:blipFill rotWithShape="1">
          <a:blip r:embed="rId3">
            <a:alphaModFix/>
          </a:blip>
          <a:srcRect r="2884"/>
          <a:stretch/>
        </p:blipFill>
        <p:spPr>
          <a:xfrm>
            <a:off x="0" y="0"/>
            <a:ext cx="70104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"/>
          <p:cNvSpPr txBox="1">
            <a:spLocks noGrp="1"/>
          </p:cNvSpPr>
          <p:nvPr>
            <p:ph type="title"/>
          </p:nvPr>
        </p:nvSpPr>
        <p:spPr>
          <a:xfrm>
            <a:off x="311700" y="135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 b="1">
                <a:latin typeface="Open Sans"/>
                <a:ea typeface="Open Sans"/>
                <a:cs typeface="Open Sans"/>
                <a:sym typeface="Open Sans"/>
              </a:rPr>
              <a:t>Pregunta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6" name="Google Shape;386;p30"/>
          <p:cNvSpPr txBox="1">
            <a:spLocks noGrp="1"/>
          </p:cNvSpPr>
          <p:nvPr>
            <p:ph type="body" idx="1"/>
          </p:nvPr>
        </p:nvSpPr>
        <p:spPr>
          <a:xfrm>
            <a:off x="311700" y="1864123"/>
            <a:ext cx="8520600" cy="2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de-DE" sz="4800">
                <a:latin typeface="Open Sans"/>
                <a:ea typeface="Open Sans"/>
                <a:cs typeface="Open Sans"/>
                <a:sym typeface="Open Sans"/>
              </a:rPr>
              <a:t>¿cómo podríamos incentivar la participación de los becarios en la red GuateKAS?</a:t>
            </a:r>
            <a:endParaRPr sz="4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1"/>
          <p:cNvSpPr txBox="1">
            <a:spLocks noGrp="1"/>
          </p:cNvSpPr>
          <p:nvPr>
            <p:ph type="title"/>
          </p:nvPr>
        </p:nvSpPr>
        <p:spPr>
          <a:xfrm>
            <a:off x="311700" y="20726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 b="1">
                <a:latin typeface="Open Sans"/>
                <a:ea typeface="Open Sans"/>
                <a:cs typeface="Open Sans"/>
                <a:sym typeface="Open Sans"/>
              </a:rPr>
              <a:t>Ideas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31"/>
          <p:cNvSpPr txBox="1">
            <a:spLocks noGrp="1"/>
          </p:cNvSpPr>
          <p:nvPr>
            <p:ph type="body" idx="1"/>
          </p:nvPr>
        </p:nvSpPr>
        <p:spPr>
          <a:xfrm>
            <a:off x="311700" y="712805"/>
            <a:ext cx="8520600" cy="4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Hacer actividades o apadrinar actividades sociales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Membresía = socio activo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Reuniones sociales con quesos y vinos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Puntos de reunión y horarios más accesibles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Incentivos para hacer publicaciones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Definir criterios de optimización de selección de becarios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Abrir becas para doctorados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Condicionar % de becas a participar en eventos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Fortalecer difusión de publicaciones KAS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Uso de tecnología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Premios o galas KAS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Actualización de base de datos KAS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Becarios de diplomados que repliquen conocimientos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"/>
          <p:cNvSpPr txBox="1">
            <a:spLocks noGrp="1"/>
          </p:cNvSpPr>
          <p:nvPr>
            <p:ph type="title"/>
          </p:nvPr>
        </p:nvSpPr>
        <p:spPr>
          <a:xfrm>
            <a:off x="311700" y="135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 b="1">
                <a:latin typeface="Open Sans"/>
                <a:ea typeface="Open Sans"/>
                <a:cs typeface="Open Sans"/>
                <a:sym typeface="Open Sans"/>
              </a:rPr>
              <a:t>Lema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32"/>
          <p:cNvSpPr txBox="1">
            <a:spLocks noGrp="1"/>
          </p:cNvSpPr>
          <p:nvPr>
            <p:ph type="body" idx="1"/>
          </p:nvPr>
        </p:nvSpPr>
        <p:spPr>
          <a:xfrm>
            <a:off x="311700" y="1864129"/>
            <a:ext cx="85206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de-DE" sz="4800">
                <a:latin typeface="Open Sans"/>
                <a:ea typeface="Open Sans"/>
                <a:cs typeface="Open Sans"/>
                <a:sym typeface="Open Sans"/>
              </a:rPr>
              <a:t>Líderes forjando incidencia</a:t>
            </a:r>
            <a:endParaRPr sz="4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809"/>
            <a:ext cx="6857999" cy="4971883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3"/>
          <p:cNvSpPr txBox="1"/>
          <p:nvPr/>
        </p:nvSpPr>
        <p:spPr>
          <a:xfrm>
            <a:off x="300350" y="1689469"/>
            <a:ext cx="29535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Profesiones variadas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Distintas experiencias y espacios profesionales de incidencia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Ubicados alrededor de GT y CA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Composicion: JD, Asamblea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33"/>
          <p:cNvSpPr txBox="1"/>
          <p:nvPr/>
        </p:nvSpPr>
        <p:spPr>
          <a:xfrm>
            <a:off x="6891375" y="976144"/>
            <a:ext cx="1887900" cy="1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Solidaridad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Busqueda del bien común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Respeto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Trabajo en equipo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Equidad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Democracia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33"/>
          <p:cNvSpPr txBox="1"/>
          <p:nvPr/>
        </p:nvSpPr>
        <p:spPr>
          <a:xfrm>
            <a:off x="3628050" y="2427825"/>
            <a:ext cx="18879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Ser una red activa a través de la cual sus miembros generan incidencia fomentando los principios del centro humanismo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33"/>
          <p:cNvSpPr txBox="1"/>
          <p:nvPr/>
        </p:nvSpPr>
        <p:spPr>
          <a:xfrm>
            <a:off x="300350" y="3643406"/>
            <a:ext cx="3737700" cy="1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Fomentar la participación de becarios y ex becarios que la KAS desarrolle, logrando que al menos 30% de la red se incorpore en un año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Todos los miembros activos conocen y promueven los principios del centro humanismo (formación ideológica)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Lograr integración regional de becarios - colaborador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Descentralizar la red de GT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33"/>
          <p:cNvSpPr txBox="1"/>
          <p:nvPr/>
        </p:nvSpPr>
        <p:spPr>
          <a:xfrm>
            <a:off x="5005850" y="3768281"/>
            <a:ext cx="35397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Dar continuidad al reglamento que se aprobará hoy (esèramos)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Continuar con Whatsapp, lograr participación de todos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Decisiones toma JD KAS - comunicación a todos en la red - abierta a propuesta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Open Sans"/>
              <a:buChar char="-"/>
            </a:pPr>
            <a:r>
              <a:rPr lang="de-DE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Desarrollar y compartir plan anual de JD</a:t>
            </a: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33"/>
          <p:cNvSpPr txBox="1"/>
          <p:nvPr/>
        </p:nvSpPr>
        <p:spPr>
          <a:xfrm>
            <a:off x="6282375" y="488063"/>
            <a:ext cx="2601900" cy="23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Kaleidoskopios</a:t>
            </a: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4"/>
          <p:cNvSpPr txBox="1">
            <a:spLocks noGrp="1"/>
          </p:cNvSpPr>
          <p:nvPr>
            <p:ph type="title"/>
          </p:nvPr>
        </p:nvSpPr>
        <p:spPr>
          <a:xfrm>
            <a:off x="311700" y="135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 b="1">
                <a:latin typeface="Open Sans"/>
                <a:ea typeface="Open Sans"/>
                <a:cs typeface="Open Sans"/>
                <a:sym typeface="Open Sans"/>
              </a:rPr>
              <a:t>Pregunta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34"/>
          <p:cNvSpPr txBox="1">
            <a:spLocks noGrp="1"/>
          </p:cNvSpPr>
          <p:nvPr>
            <p:ph type="body" idx="1"/>
          </p:nvPr>
        </p:nvSpPr>
        <p:spPr>
          <a:xfrm>
            <a:off x="311700" y="1864123"/>
            <a:ext cx="8520600" cy="22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de-DE" sz="4800">
                <a:latin typeface="Open Sans"/>
                <a:ea typeface="Open Sans"/>
                <a:cs typeface="Open Sans"/>
                <a:sym typeface="Open Sans"/>
              </a:rPr>
              <a:t>¿cómo podríamos integrar e incentivar a más becarios a participar continuamente en la red?</a:t>
            </a:r>
            <a:endParaRPr sz="4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5"/>
          <p:cNvSpPr txBox="1">
            <a:spLocks noGrp="1"/>
          </p:cNvSpPr>
          <p:nvPr>
            <p:ph type="title"/>
          </p:nvPr>
        </p:nvSpPr>
        <p:spPr>
          <a:xfrm>
            <a:off x="311700" y="207269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 b="1">
                <a:latin typeface="Open Sans"/>
                <a:ea typeface="Open Sans"/>
                <a:cs typeface="Open Sans"/>
                <a:sym typeface="Open Sans"/>
              </a:rPr>
              <a:t>Ideas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35"/>
          <p:cNvSpPr txBox="1">
            <a:spLocks noGrp="1"/>
          </p:cNvSpPr>
          <p:nvPr>
            <p:ph type="body" idx="1"/>
          </p:nvPr>
        </p:nvSpPr>
        <p:spPr>
          <a:xfrm>
            <a:off x="311700" y="712805"/>
            <a:ext cx="8520600" cy="42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Programa introductorio - bienvenida y diploma de bienvenida a la red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Reuniones informales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Folletos informativos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Charlas impartidas por becarios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Fichas con info personal de cada becario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Convivencias - vamos a pana, autosafari - informales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Crear figura de delegados de networking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Actividades de servicio social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Realizar reuniones virtuales temáticas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Asistir a eventos temáticos juntos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Variar temas más allá de política y coyuntura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Actividades de crecimiento personal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Realizar un challenge anual de integración (grupos, retos, actividades)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Cascadear de qué fueron a aprender en diplomados internacionales u otras experiencias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Blog-newsletter (anual o trimestral), perfilando a becarios, temas, etc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Espacio de sugerencias (facilitar=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Open Sans"/>
              <a:buChar char="›"/>
            </a:pPr>
            <a:r>
              <a:rPr lang="de-DE">
                <a:latin typeface="Open Sans"/>
                <a:ea typeface="Open Sans"/>
                <a:cs typeface="Open Sans"/>
                <a:sym typeface="Open Sans"/>
              </a:rPr>
              <a:t>Mentorship programme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6"/>
          <p:cNvSpPr txBox="1">
            <a:spLocks noGrp="1"/>
          </p:cNvSpPr>
          <p:nvPr>
            <p:ph type="title"/>
          </p:nvPr>
        </p:nvSpPr>
        <p:spPr>
          <a:xfrm>
            <a:off x="311700" y="13586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de-DE" b="1">
                <a:latin typeface="Open Sans"/>
                <a:ea typeface="Open Sans"/>
                <a:cs typeface="Open Sans"/>
                <a:sym typeface="Open Sans"/>
              </a:rPr>
              <a:t>Lema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36"/>
          <p:cNvSpPr txBox="1">
            <a:spLocks noGrp="1"/>
          </p:cNvSpPr>
          <p:nvPr>
            <p:ph type="body" idx="1"/>
          </p:nvPr>
        </p:nvSpPr>
        <p:spPr>
          <a:xfrm>
            <a:off x="311700" y="1864129"/>
            <a:ext cx="8520600" cy="14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de-DE" sz="4800">
                <a:latin typeface="Open Sans"/>
                <a:ea typeface="Open Sans"/>
                <a:cs typeface="Open Sans"/>
                <a:sym typeface="Open Sans"/>
              </a:rPr>
              <a:t>Be-KAS - Incido, participo y promuevo el cambio</a:t>
            </a:r>
            <a:endParaRPr sz="4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"/>
          <p:cNvSpPr txBox="1">
            <a:spLocks noGrp="1"/>
          </p:cNvSpPr>
          <p:nvPr>
            <p:ph type="title"/>
          </p:nvPr>
        </p:nvSpPr>
        <p:spPr>
          <a:xfrm>
            <a:off x="468000" y="1282452"/>
            <a:ext cx="6390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785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"/>
              <a:buNone/>
            </a:pPr>
            <a:r>
              <a:rPr lang="de-DE"/>
              <a:t>Agenda</a:t>
            </a:r>
            <a:endParaRPr/>
          </a:p>
        </p:txBody>
      </p:sp>
      <p:sp>
        <p:nvSpPr>
          <p:cNvPr id="188" name="Google Shape;188;p4"/>
          <p:cNvSpPr txBox="1">
            <a:spLocks noGrp="1"/>
          </p:cNvSpPr>
          <p:nvPr>
            <p:ph type="body" idx="1"/>
          </p:nvPr>
        </p:nvSpPr>
        <p:spPr>
          <a:xfrm>
            <a:off x="468000" y="1912324"/>
            <a:ext cx="6372600" cy="17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-DE"/>
              <a:t>Introducción</a:t>
            </a:r>
            <a:endParaRPr/>
          </a:p>
          <a:p>
            <a:pPr marL="457200" lvl="0" indent="-34290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-DE"/>
              <a:t>Junta Directiva</a:t>
            </a:r>
            <a:endParaRPr/>
          </a:p>
          <a:p>
            <a:pPr marL="457200" lvl="0" indent="-34290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-DE"/>
              <a:t>¿Qué sigue?</a:t>
            </a:r>
            <a:endParaRPr/>
          </a:p>
          <a:p>
            <a:pPr marL="457200" lvl="0" indent="-34290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-DE"/>
              <a:t>¿Cómo aporto a KAS?</a:t>
            </a:r>
            <a:endParaRPr/>
          </a:p>
          <a:p>
            <a:pPr marL="457200" lvl="0" indent="-342900" algn="l" rtl="0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de-DE"/>
              <a:t>Cierre</a:t>
            </a:r>
            <a:endParaRPr/>
          </a:p>
        </p:txBody>
      </p:sp>
      <p:sp>
        <p:nvSpPr>
          <p:cNvPr id="189" name="Google Shape;189;p4"/>
          <p:cNvSpPr txBox="1">
            <a:spLocks noGrp="1"/>
          </p:cNvSpPr>
          <p:nvPr>
            <p:ph type="dt" idx="10"/>
          </p:nvPr>
        </p:nvSpPr>
        <p:spPr>
          <a:xfrm>
            <a:off x="468000" y="4680000"/>
            <a:ext cx="766428" cy="216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06/09/2018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"/>
          <p:cNvSpPr txBox="1">
            <a:spLocks noGrp="1"/>
          </p:cNvSpPr>
          <p:nvPr>
            <p:ph type="title"/>
          </p:nvPr>
        </p:nvSpPr>
        <p:spPr>
          <a:xfrm>
            <a:off x="358775" y="406575"/>
            <a:ext cx="6877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de-DE" sz="3000"/>
              <a:t>Es hora de conocernos....</a:t>
            </a:r>
            <a:endParaRPr sz="3000"/>
          </a:p>
        </p:txBody>
      </p:sp>
      <p:sp>
        <p:nvSpPr>
          <p:cNvPr id="196" name="Google Shape;196;p5"/>
          <p:cNvSpPr txBox="1">
            <a:spLocks noGrp="1"/>
          </p:cNvSpPr>
          <p:nvPr>
            <p:ph type="body" idx="1"/>
          </p:nvPr>
        </p:nvSpPr>
        <p:spPr>
          <a:xfrm>
            <a:off x="358775" y="1704625"/>
            <a:ext cx="68769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51999" lvl="0" indent="-25199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de-DE" sz="2400"/>
              <a:t>Haremos una ronda para conocernos. Cuando llamen a tu nombre compartirás:</a:t>
            </a:r>
            <a:endParaRPr sz="2400"/>
          </a:p>
          <a:p>
            <a:pPr marL="503999" lvl="1" indent="-2900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de-DE" sz="2400"/>
              <a:t>Nombre</a:t>
            </a:r>
            <a:endParaRPr sz="2400"/>
          </a:p>
          <a:p>
            <a:pPr marL="503999" lvl="1" indent="-2900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de-DE" sz="2400"/>
              <a:t>Estudios</a:t>
            </a:r>
            <a:endParaRPr sz="2400"/>
          </a:p>
          <a:p>
            <a:pPr marL="503999" lvl="1" indent="-29009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›"/>
            </a:pPr>
            <a:r>
              <a:rPr lang="de-DE" sz="2400"/>
              <a:t>La última película o serie que viste</a:t>
            </a:r>
            <a:endParaRPr sz="2400"/>
          </a:p>
        </p:txBody>
      </p:sp>
      <p:sp>
        <p:nvSpPr>
          <p:cNvPr id="197" name="Google Shape;197;p5"/>
          <p:cNvSpPr txBox="1">
            <a:spLocks noGrp="1"/>
          </p:cNvSpPr>
          <p:nvPr>
            <p:ph type="ftr" idx="11"/>
          </p:nvPr>
        </p:nvSpPr>
        <p:spPr>
          <a:xfrm>
            <a:off x="7596175" y="3579848"/>
            <a:ext cx="11892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Introducción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 txBox="1">
            <a:spLocks noGrp="1"/>
          </p:cNvSpPr>
          <p:nvPr>
            <p:ph type="ftr" idx="11"/>
          </p:nvPr>
        </p:nvSpPr>
        <p:spPr>
          <a:xfrm>
            <a:off x="7596175" y="3676049"/>
            <a:ext cx="10875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¿Qué significa KAS para mi?</a:t>
            </a:r>
            <a:endParaRPr/>
          </a:p>
        </p:txBody>
      </p:sp>
      <p:pic>
        <p:nvPicPr>
          <p:cNvPr id="204" name="Google Shape;20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" y="1539000"/>
            <a:ext cx="7001600" cy="3189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"/>
          <p:cNvSpPr txBox="1">
            <a:spLocks noGrp="1"/>
          </p:cNvSpPr>
          <p:nvPr>
            <p:ph type="ftr" idx="11"/>
          </p:nvPr>
        </p:nvSpPr>
        <p:spPr>
          <a:xfrm>
            <a:off x="7596200" y="3676050"/>
            <a:ext cx="1189200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Junta Directiva</a:t>
            </a:r>
            <a:endParaRPr/>
          </a:p>
        </p:txBody>
      </p:sp>
      <p:sp>
        <p:nvSpPr>
          <p:cNvPr id="211" name="Google Shape;211;p7"/>
          <p:cNvSpPr txBox="1">
            <a:spLocks noGrp="1"/>
          </p:cNvSpPr>
          <p:nvPr>
            <p:ph type="title" idx="4294967295"/>
          </p:nvPr>
        </p:nvSpPr>
        <p:spPr>
          <a:xfrm>
            <a:off x="592900" y="2193775"/>
            <a:ext cx="66432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r>
              <a:rPr lang="de-DE" sz="3600">
                <a:solidFill>
                  <a:srgbClr val="FFFFFF"/>
                </a:solidFill>
              </a:rPr>
              <a:t>Junta Directiva</a:t>
            </a:r>
            <a:endParaRPr sz="36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Open Sans"/>
              <a:buNone/>
            </a:pPr>
            <a:endParaRPr sz="3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8"/>
          <p:cNvSpPr txBox="1">
            <a:spLocks noGrp="1"/>
          </p:cNvSpPr>
          <p:nvPr>
            <p:ph type="title"/>
          </p:nvPr>
        </p:nvSpPr>
        <p:spPr>
          <a:xfrm>
            <a:off x="358775" y="526225"/>
            <a:ext cx="67881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de-DE" sz="3600"/>
              <a:t>Junta Directiva</a:t>
            </a:r>
            <a:endParaRPr sz="3600"/>
          </a:p>
        </p:txBody>
      </p:sp>
      <p:sp>
        <p:nvSpPr>
          <p:cNvPr id="218" name="Google Shape;218;p8"/>
          <p:cNvSpPr txBox="1">
            <a:spLocks noGrp="1"/>
          </p:cNvSpPr>
          <p:nvPr>
            <p:ph type="body" idx="1"/>
          </p:nvPr>
        </p:nvSpPr>
        <p:spPr>
          <a:xfrm>
            <a:off x="358775" y="1867050"/>
            <a:ext cx="4803900" cy="26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/>
              <a:t>Presidente: Jacobo Mendez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/>
              <a:t>Vicepresidente: Roberto Fernández 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/>
              <a:t>Secretaria: Marijose Vilá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/>
              <a:t>Tesorero: Luis Pedro Figueroa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/>
              <a:t>Vocal 1: Lisa Santos</a:t>
            </a:r>
            <a:endParaRPr sz="240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de-DE" sz="2400"/>
              <a:t>Vocal 2: Maria Jose Cabrera</a:t>
            </a:r>
            <a:endParaRPr sz="2400"/>
          </a:p>
        </p:txBody>
      </p:sp>
      <p:sp>
        <p:nvSpPr>
          <p:cNvPr id="219" name="Google Shape;219;p8"/>
          <p:cNvSpPr/>
          <p:nvPr/>
        </p:nvSpPr>
        <p:spPr>
          <a:xfrm>
            <a:off x="5924550" y="1524000"/>
            <a:ext cx="2860800" cy="3372000"/>
          </a:xfrm>
          <a:prstGeom prst="rect">
            <a:avLst/>
          </a:prstGeom>
          <a:solidFill>
            <a:srgbClr val="00B9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¿Por qué se unieron a Junta Directiva?</a:t>
            </a:r>
            <a:endParaRPr sz="2000" b="1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¿Por qué es importante ser activos con la red?</a:t>
            </a:r>
            <a:endParaRPr sz="2000" b="1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29275"/>
            <a:ext cx="7029450" cy="5272099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9"/>
          <p:cNvSpPr txBox="1">
            <a:spLocks noGrp="1"/>
          </p:cNvSpPr>
          <p:nvPr>
            <p:ph type="ftr" idx="11"/>
          </p:nvPr>
        </p:nvSpPr>
        <p:spPr>
          <a:xfrm>
            <a:off x="7596187" y="3579862"/>
            <a:ext cx="10875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Encuentro de la red de Becarios KAS 2019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S-Titel">
  <a:themeElements>
    <a:clrScheme name="KAS">
      <a:dk1>
        <a:srgbClr val="000000"/>
      </a:dk1>
      <a:lt1>
        <a:srgbClr val="FFFFFF"/>
      </a:lt1>
      <a:dk2>
        <a:srgbClr val="004682"/>
      </a:dk2>
      <a:lt2>
        <a:srgbClr val="FFFFFF"/>
      </a:lt2>
      <a:accent1>
        <a:srgbClr val="004682"/>
      </a:accent1>
      <a:accent2>
        <a:srgbClr val="00B9BE"/>
      </a:accent2>
      <a:accent3>
        <a:srgbClr val="DC005A"/>
      </a:accent3>
      <a:accent4>
        <a:srgbClr val="FA9600"/>
      </a:accent4>
      <a:accent5>
        <a:srgbClr val="FAF00A"/>
      </a:accent5>
      <a:accent6>
        <a:srgbClr val="FFFFFF"/>
      </a:accent6>
      <a:hlink>
        <a:srgbClr val="00B9BE"/>
      </a:hlink>
      <a:folHlink>
        <a:srgbClr val="0046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S-Content">
  <a:themeElements>
    <a:clrScheme name="KAS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4682"/>
      </a:accent1>
      <a:accent2>
        <a:srgbClr val="00B9BE"/>
      </a:accent2>
      <a:accent3>
        <a:srgbClr val="DC005A"/>
      </a:accent3>
      <a:accent4>
        <a:srgbClr val="FA9600"/>
      </a:accent4>
      <a:accent5>
        <a:srgbClr val="FAF00A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1971</Words>
  <Application>Microsoft Macintosh PowerPoint</Application>
  <PresentationFormat>On-screen Show (16:9)</PresentationFormat>
  <Paragraphs>307</Paragraphs>
  <Slides>36</Slides>
  <Notes>36</Notes>
  <HiddenSlides>14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Open Sans</vt:lpstr>
      <vt:lpstr>KAS-Titel</vt:lpstr>
      <vt:lpstr>KAS-Content</vt:lpstr>
      <vt:lpstr>Comenzamos en unos minutos. Mientras tanto....</vt:lpstr>
      <vt:lpstr>Bienvenidos</vt:lpstr>
      <vt:lpstr>Slide 3</vt:lpstr>
      <vt:lpstr>Agenda</vt:lpstr>
      <vt:lpstr>Es hora de conocernos....</vt:lpstr>
      <vt:lpstr>Slide 6</vt:lpstr>
      <vt:lpstr>Junta Directiva </vt:lpstr>
      <vt:lpstr>Junta Directiva</vt:lpstr>
      <vt:lpstr>Slide 9</vt:lpstr>
      <vt:lpstr>Slide 10</vt:lpstr>
      <vt:lpstr>Slide 11</vt:lpstr>
      <vt:lpstr>¿Qué sigue? </vt:lpstr>
      <vt:lpstr>Así comenzó</vt:lpstr>
      <vt:lpstr>¿Cómo podemos incorporar a las demás regiones?</vt:lpstr>
      <vt:lpstr>¿Cómo podríamos incentivar la participación de los becarios KAS?</vt:lpstr>
      <vt:lpstr>¿Cómo podríamos incentivar la participación de los becarios KAS?</vt:lpstr>
      <vt:lpstr>¿Qué quiero hacer en KAS? </vt:lpstr>
      <vt:lpstr>Slide 18</vt:lpstr>
      <vt:lpstr>¿Cómo podemos incorporar a las demás regiones?</vt:lpstr>
      <vt:lpstr>¡Acción! </vt:lpstr>
      <vt:lpstr>Slide 21</vt:lpstr>
      <vt:lpstr>Slide 22</vt:lpstr>
      <vt:lpstr>Bienvenidos</vt:lpstr>
      <vt:lpstr>ANEXO </vt:lpstr>
      <vt:lpstr>Slide 25</vt:lpstr>
      <vt:lpstr>Pregunta</vt:lpstr>
      <vt:lpstr>Ideas</vt:lpstr>
      <vt:lpstr>Lema</vt:lpstr>
      <vt:lpstr>Slide 29</vt:lpstr>
      <vt:lpstr>Pregunta</vt:lpstr>
      <vt:lpstr>Ideas</vt:lpstr>
      <vt:lpstr>Lema</vt:lpstr>
      <vt:lpstr>Slide 33</vt:lpstr>
      <vt:lpstr>Pregunta</vt:lpstr>
      <vt:lpstr>Ideas</vt:lpstr>
      <vt:lpstr>Lema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Comenzamos en unos minutos. Mientras tanto....</dc:title>
  <cp:lastModifiedBy>Tabarini</cp:lastModifiedBy>
  <cp:revision>1</cp:revision>
  <dcterms:created xsi:type="dcterms:W3CDTF">2020-04-27T16:09:55Z</dcterms:created>
  <dcterms:modified xsi:type="dcterms:W3CDTF">2020-04-27T16:10:57Z</dcterms:modified>
</cp:coreProperties>
</file>